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264" r:id="rId3"/>
    <p:sldId id="268" r:id="rId4"/>
    <p:sldId id="265" r:id="rId5"/>
    <p:sldId id="267" r:id="rId6"/>
    <p:sldId id="266" r:id="rId7"/>
    <p:sldId id="276" r:id="rId8"/>
    <p:sldId id="270" r:id="rId9"/>
    <p:sldId id="277" r:id="rId10"/>
    <p:sldId id="272" r:id="rId11"/>
    <p:sldId id="275" r:id="rId12"/>
    <p:sldId id="259" r:id="rId13"/>
    <p:sldId id="282" r:id="rId14"/>
    <p:sldId id="278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73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5"/>
    <p:restoredTop sz="93095"/>
  </p:normalViewPr>
  <p:slideViewPr>
    <p:cSldViewPr snapToGrid="0">
      <p:cViewPr>
        <p:scale>
          <a:sx n="103" d="100"/>
          <a:sy n="103" d="100"/>
        </p:scale>
        <p:origin x="-328" y="-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D:\course\database%20management\final%20project\cat%20cd%20rank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\yue\Library\Containers\com.tencent.xinWeChat\Data\Library\Application%20Support\com.tencent.xinWeChat\2.0b4.0.9\7c0e5adf5126954b664ca8d4918bd5fc\Message\MessageTemp\d9d0faea6be59225b9099b582efc8413\File\st%20cd%20sales(1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\yue\Library\Containers\com.microsoft.Excel\Data\Library\Preferences\AutoRecovery\st%20cd%20sales(1)%20(version%201).xlsb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\yue\Library\Containers\com.microsoft.Excel\Data\Library\Preferences\AutoRecovery\st%20cd%20sales(1)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42E-4F6A-BC68-9EFEF7914E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42E-4F6A-BC68-9EFEF7914E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42E-4F6A-BC68-9EFEF7914E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42E-4F6A-BC68-9EFEF7914E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A42E-4F6A-BC68-9EFEF7914E8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A42E-4F6A-BC68-9EFEF7914E82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('cat cd rank'!$D$2:$D$6,'cat cd rank'!$D$59)</c:f>
              <c:strCache>
                <c:ptCount val="6"/>
                <c:pt idx="0">
                  <c:v>MISC GENERAL MERCHANDISE</c:v>
                </c:pt>
                <c:pt idx="1">
                  <c:v>COLD &amp; ALLERGY</c:v>
                </c:pt>
                <c:pt idx="2">
                  <c:v>VITAMINS/DIETARY SUPPLEMENTS</c:v>
                </c:pt>
                <c:pt idx="3">
                  <c:v>HOME HEALTH CARE</c:v>
                </c:pt>
                <c:pt idx="4">
                  <c:v>GREETING CARDS &amp; OTHER ASSOCIATED MANUFACTURER ITEMS</c:v>
                </c:pt>
                <c:pt idx="5">
                  <c:v>Others</c:v>
                </c:pt>
              </c:strCache>
            </c:strRef>
          </c:cat>
          <c:val>
            <c:numRef>
              <c:f>('cat cd rank'!$E$2:$E$6,'cat cd rank'!$E$59)</c:f>
              <c:numCache>
                <c:formatCode>0.00</c:formatCode>
                <c:ptCount val="6"/>
                <c:pt idx="0">
                  <c:v>1.60474095E6</c:v>
                </c:pt>
                <c:pt idx="1">
                  <c:v>978815.64</c:v>
                </c:pt>
                <c:pt idx="2">
                  <c:v>708397.83</c:v>
                </c:pt>
                <c:pt idx="3">
                  <c:v>632689.35</c:v>
                </c:pt>
                <c:pt idx="4">
                  <c:v>574273.5699999994</c:v>
                </c:pt>
                <c:pt idx="5">
                  <c:v>4.17602134E6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A42E-4F6A-BC68-9EFEF7914E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631004578141963"/>
          <c:y val="0.156694696465684"/>
          <c:w val="0.857122315039496"/>
          <c:h val="0.6858242468310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Averge sales/Phrmcy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NJ</c:v>
                </c:pt>
                <c:pt idx="1">
                  <c:v>PA</c:v>
                </c:pt>
                <c:pt idx="2">
                  <c:v>CT</c:v>
                </c:pt>
                <c:pt idx="3">
                  <c:v>NY</c:v>
                </c:pt>
                <c:pt idx="4">
                  <c:v>MA</c:v>
                </c:pt>
                <c:pt idx="5">
                  <c:v>ME</c:v>
                </c:pt>
                <c:pt idx="6">
                  <c:v>DE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11687.90020833333</c:v>
                </c:pt>
                <c:pt idx="1">
                  <c:v>10299.9137244898</c:v>
                </c:pt>
                <c:pt idx="2">
                  <c:v>33720.13119047619</c:v>
                </c:pt>
                <c:pt idx="3">
                  <c:v>2575.44853846154</c:v>
                </c:pt>
                <c:pt idx="4">
                  <c:v>11376.31019607843</c:v>
                </c:pt>
                <c:pt idx="5">
                  <c:v>13470.09238095238</c:v>
                </c:pt>
                <c:pt idx="6">
                  <c:v>1576.5325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B28-4349-81EE-AC2BC05B0F5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14524128"/>
        <c:axId val="455399120"/>
      </c:barChart>
      <c:catAx>
        <c:axId val="514524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399120"/>
        <c:crosses val="autoZero"/>
        <c:auto val="1"/>
        <c:lblAlgn val="ctr"/>
        <c:lblOffset val="100"/>
        <c:noMultiLvlLbl val="0"/>
      </c:catAx>
      <c:valAx>
        <c:axId val="455399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52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Sales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349462365591398"/>
          <c:y val="0.217477034120735"/>
          <c:w val="0.93010752688172"/>
          <c:h val="0.72696741032370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C2C-481C-924C-1C401FB1346E}"/>
              </c:ext>
            </c:extLst>
          </c:dPt>
          <c:dPt>
            <c:idx val="1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C2C-481C-924C-1C401FB1346E}"/>
              </c:ext>
            </c:extLst>
          </c:dPt>
          <c:dPt>
            <c:idx val="2"/>
            <c:bubble3D val="0"/>
            <c:spPr>
              <a:solidFill>
                <a:schemeClr val="accent6">
                  <a:alpha val="9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75000"/>
                  </a:scheme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C2C-481C-924C-1C401FB1346E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alpha val="90000"/>
                </a:schemeClr>
              </a:solidFill>
              <a:ln w="19050">
                <a:solidFill>
                  <a:schemeClr val="accent2">
                    <a:lumMod val="60000"/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6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60000"/>
                    <a:lumMod val="75000"/>
                  </a:scheme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C2C-481C-924C-1C401FB1346E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  <a:alpha val="90000"/>
                </a:schemeClr>
              </a:solidFill>
              <a:ln w="19050">
                <a:solidFill>
                  <a:schemeClr val="accent4">
                    <a:lumMod val="60000"/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6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60000"/>
                    <a:lumMod val="75000"/>
                  </a:scheme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C2C-481C-924C-1C401FB1346E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  <a:alpha val="90000"/>
                </a:schemeClr>
              </a:solidFill>
              <a:ln w="19050">
                <a:solidFill>
                  <a:schemeClr val="accent6">
                    <a:lumMod val="60000"/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6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60000"/>
                    <a:lumMod val="75000"/>
                  </a:scheme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2C2C-481C-924C-1C401FB1346E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  <a:alpha val="90000"/>
                </a:schemeClr>
              </a:solidFill>
              <a:ln w="19050">
                <a:solidFill>
                  <a:schemeClr val="accent2">
                    <a:lumMod val="80000"/>
                    <a:lumOff val="20000"/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80000"/>
                    <a:lumOff val="2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80000"/>
                    <a:lumOff val="20000"/>
                    <a:lumMod val="75000"/>
                  </a:schemeClr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2C2C-481C-924C-1C401FB1346E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6"/>
                  </a:solidFill>
                  <a:round/>
                </a:ln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6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>
                      <a:lumMod val="60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60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2">
                          <a:lumMod val="6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>
                      <a:lumMod val="60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60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4">
                          <a:lumMod val="6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0157375328083989"/>
                  <c:y val="0.119549431321085"/>
                </c:manualLayout>
              </c:layout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6">
                      <a:lumMod val="60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6">
                      <a:lumMod val="60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6">
                          <a:lumMod val="6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2C2C-481C-924C-1C401FB1346E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0.00277777777777768"/>
                  <c:y val="-0.000820939049285506"/>
                </c:manualLayout>
              </c:layout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>
                      <a:lumMod val="80000"/>
                      <a:lumOff val="20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80000"/>
                      <a:lumOff val="20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2C2C-481C-924C-1C401FB1346E}"/>
                </c:ext>
                <c:ext xmlns:c15="http://schemas.microsoft.com/office/drawing/2012/chart" uri="{CE6537A1-D6FC-4f65-9D91-7224C49458BB}"/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ED7D31"/>
                </a:solidFill>
                <a:round/>
              </a:ln>
              <a:effectLst>
                <a:outerShdw blurRad="50800" dist="38100" dir="2700000" algn="tl" rotWithShape="0">
                  <a:srgbClr val="ED7D31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NJ</c:v>
                </c:pt>
                <c:pt idx="1">
                  <c:v>PA</c:v>
                </c:pt>
                <c:pt idx="2">
                  <c:v>CT</c:v>
                </c:pt>
                <c:pt idx="3">
                  <c:v>NY</c:v>
                </c:pt>
                <c:pt idx="4">
                  <c:v>MA</c:v>
                </c:pt>
                <c:pt idx="5">
                  <c:v>ME</c:v>
                </c:pt>
                <c:pt idx="6">
                  <c:v>DE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3.36611526E6</c:v>
                </c:pt>
                <c:pt idx="1">
                  <c:v>2.01878309E6</c:v>
                </c:pt>
                <c:pt idx="2">
                  <c:v>1.41624551E6</c:v>
                </c:pt>
                <c:pt idx="3">
                  <c:v>1.00442493E6</c:v>
                </c:pt>
                <c:pt idx="4">
                  <c:v>580191.8199999995</c:v>
                </c:pt>
                <c:pt idx="5">
                  <c:v>282871.94</c:v>
                </c:pt>
                <c:pt idx="6">
                  <c:v>6306.13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2C2C-481C-924C-1C401FB1346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sales/salesquantity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NJ</c:v>
                </c:pt>
                <c:pt idx="1">
                  <c:v>PA</c:v>
                </c:pt>
                <c:pt idx="2">
                  <c:v>CT</c:v>
                </c:pt>
                <c:pt idx="3">
                  <c:v>NY</c:v>
                </c:pt>
                <c:pt idx="4">
                  <c:v>MA</c:v>
                </c:pt>
                <c:pt idx="5">
                  <c:v>ME</c:v>
                </c:pt>
                <c:pt idx="6">
                  <c:v>DE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6.658547038472266</c:v>
                </c:pt>
                <c:pt idx="1">
                  <c:v>7.397465353863288</c:v>
                </c:pt>
                <c:pt idx="2">
                  <c:v>13.7015354475446</c:v>
                </c:pt>
                <c:pt idx="3">
                  <c:v>10.35094788585797</c:v>
                </c:pt>
                <c:pt idx="4">
                  <c:v>5.809935911557945</c:v>
                </c:pt>
                <c:pt idx="5">
                  <c:v>5.424302287675697</c:v>
                </c:pt>
                <c:pt idx="6">
                  <c:v>5.630473214285715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6B6-4823-A12E-B8912BE56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81618960"/>
        <c:axId val="581623552"/>
      </c:barChart>
      <c:catAx>
        <c:axId val="581618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623552"/>
        <c:crosses val="autoZero"/>
        <c:auto val="1"/>
        <c:lblAlgn val="ctr"/>
        <c:lblOffset val="100"/>
        <c:noMultiLvlLbl val="0"/>
      </c:catAx>
      <c:valAx>
        <c:axId val="581623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618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855F1-B28B-D645-8208-EAEAED9D406C}" type="presOf" srcId="{997DF8F6-7396-944C-BF1E-CAB9787AD273}" destId="{077FEC7D-7843-4A47-B264-A5C35BD82818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8C954BB5-8C61-6B46-A52A-515B920FE8E3}" type="presOf" srcId="{63FC959C-6DAB-6747-AD39-A987ED02039B}" destId="{ED936AA2-94CB-7E47-AFAE-5691ABF94950}" srcOrd="0" destOrd="0" presId="urn:microsoft.com/office/officeart/2005/8/layout/chevron1"/>
    <dgm:cxn modelId="{92E319F2-D2D1-E945-A012-36A889A586C7}" type="presOf" srcId="{028BBC1F-962D-D34E-A36F-C3183B277B15}" destId="{08FE279D-35C3-FA4E-89FB-169850A58340}" srcOrd="0" destOrd="0" presId="urn:microsoft.com/office/officeart/2005/8/layout/chevron1"/>
    <dgm:cxn modelId="{04B84BCD-2084-5746-9E1C-F09047B46659}" type="presOf" srcId="{88C98309-5C92-104F-8E63-2DB39B68E498}" destId="{6D38C3C3-73E3-9D42-92E1-CB69EA7465A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A458F967-5933-F44C-BF09-18DC9D073471}" type="presOf" srcId="{272BC372-9691-6449-A067-F7EA3302313F}" destId="{6E9C87A8-F0AB-C541-AE6A-232F1B7827B1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72BB4344-137A-E44F-B702-B0887001D8F4}" type="presOf" srcId="{427551F5-3752-FF4E-979C-BBFD1C6B8C6A}" destId="{E1DC6152-A373-4C4B-B1ED-D794A9411BE3}" srcOrd="0" destOrd="0" presId="urn:microsoft.com/office/officeart/2005/8/layout/chevron1"/>
    <dgm:cxn modelId="{78C61A32-C7B0-064E-8D93-885EA3E04B4F}" type="presParOf" srcId="{E1DC6152-A373-4C4B-B1ED-D794A9411BE3}" destId="{6E9C87A8-F0AB-C541-AE6A-232F1B7827B1}" srcOrd="0" destOrd="0" presId="urn:microsoft.com/office/officeart/2005/8/layout/chevron1"/>
    <dgm:cxn modelId="{46A3E1CD-A3D3-184C-904A-4EDB7B4F4B8A}" type="presParOf" srcId="{E1DC6152-A373-4C4B-B1ED-D794A9411BE3}" destId="{E6AFC268-9357-1344-A5FC-0A898EF96322}" srcOrd="1" destOrd="0" presId="urn:microsoft.com/office/officeart/2005/8/layout/chevron1"/>
    <dgm:cxn modelId="{8AC838BA-9B35-BD4B-A7CE-09408B824B89}" type="presParOf" srcId="{E1DC6152-A373-4C4B-B1ED-D794A9411BE3}" destId="{ED936AA2-94CB-7E47-AFAE-5691ABF94950}" srcOrd="2" destOrd="0" presId="urn:microsoft.com/office/officeart/2005/8/layout/chevron1"/>
    <dgm:cxn modelId="{8E8DFF72-E6BB-B646-B3F7-5ECD61CC232B}" type="presParOf" srcId="{E1DC6152-A373-4C4B-B1ED-D794A9411BE3}" destId="{D2F15824-032D-294D-9379-DECC7DBE945A}" srcOrd="3" destOrd="0" presId="urn:microsoft.com/office/officeart/2005/8/layout/chevron1"/>
    <dgm:cxn modelId="{7B2AA496-CD1E-5A4B-B3A3-16D93D7EAF06}" type="presParOf" srcId="{E1DC6152-A373-4C4B-B1ED-D794A9411BE3}" destId="{077FEC7D-7843-4A47-B264-A5C35BD82818}" srcOrd="4" destOrd="0" presId="urn:microsoft.com/office/officeart/2005/8/layout/chevron1"/>
    <dgm:cxn modelId="{399D310F-FD06-FA4E-80F1-021B029A568C}" type="presParOf" srcId="{E1DC6152-A373-4C4B-B1ED-D794A9411BE3}" destId="{21016983-B0DD-FE4D-BC67-3E27975B2183}" srcOrd="5" destOrd="0" presId="urn:microsoft.com/office/officeart/2005/8/layout/chevron1"/>
    <dgm:cxn modelId="{480D7012-A22A-6941-88AD-329F43E4CA06}" type="presParOf" srcId="{E1DC6152-A373-4C4B-B1ED-D794A9411BE3}" destId="{6D38C3C3-73E3-9D42-92E1-CB69EA7465A3}" srcOrd="6" destOrd="0" presId="urn:microsoft.com/office/officeart/2005/8/layout/chevron1"/>
    <dgm:cxn modelId="{7577B628-A41F-7E4C-90BD-145B37B1228E}" type="presParOf" srcId="{E1DC6152-A373-4C4B-B1ED-D794A9411BE3}" destId="{4FF4A0C8-F481-654D-A1BC-2EF37685A40D}" srcOrd="7" destOrd="0" presId="urn:microsoft.com/office/officeart/2005/8/layout/chevron1"/>
    <dgm:cxn modelId="{A52CD80A-9B61-F347-9A68-356C6713B74E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C73A13-533B-4C65-866B-94CCBF2C9DC6}" type="doc">
      <dgm:prSet loTypeId="urn:microsoft.com/office/officeart/2005/8/layout/vList6" loCatId="process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CDF407A7-65FD-49FD-A572-681937357866}">
      <dgm:prSet phldrT="[Text]" custT="1"/>
      <dgm:spPr/>
      <dgm:t>
        <a:bodyPr/>
        <a:lstStyle/>
        <a:p>
          <a:r>
            <a:rPr lang="en-US" sz="4400" dirty="0"/>
            <a:t>Geographic</a:t>
          </a:r>
        </a:p>
      </dgm:t>
    </dgm:pt>
    <dgm:pt modelId="{7214E345-8D2E-418C-8B65-4DD8C8691072}" type="parTrans" cxnId="{730CC28D-1FDB-4E03-9C5B-83520EB4181C}">
      <dgm:prSet/>
      <dgm:spPr/>
      <dgm:t>
        <a:bodyPr/>
        <a:lstStyle/>
        <a:p>
          <a:endParaRPr lang="en-US"/>
        </a:p>
      </dgm:t>
    </dgm:pt>
    <dgm:pt modelId="{76BB5CB7-7541-4D19-8127-CCE429B4D117}" type="sibTrans" cxnId="{730CC28D-1FDB-4E03-9C5B-83520EB4181C}">
      <dgm:prSet/>
      <dgm:spPr/>
      <dgm:t>
        <a:bodyPr/>
        <a:lstStyle/>
        <a:p>
          <a:endParaRPr lang="en-US"/>
        </a:p>
      </dgm:t>
    </dgm:pt>
    <dgm:pt modelId="{A3DFF843-4119-49FF-B879-208B2D4058E8}">
      <dgm:prSet phldrT="[Text]" custT="1"/>
      <dgm:spPr/>
      <dgm:t>
        <a:bodyPr/>
        <a:lstStyle/>
        <a:p>
          <a:r>
            <a:rPr lang="en-US" sz="4400" dirty="0"/>
            <a:t>Economic</a:t>
          </a:r>
        </a:p>
      </dgm:t>
    </dgm:pt>
    <dgm:pt modelId="{C9D948BD-3EF5-46EE-A93E-19CE65581F81}" type="parTrans" cxnId="{740A6853-F380-4E2C-9401-F1FA88F28F9F}">
      <dgm:prSet/>
      <dgm:spPr/>
      <dgm:t>
        <a:bodyPr/>
        <a:lstStyle/>
        <a:p>
          <a:endParaRPr lang="en-US"/>
        </a:p>
      </dgm:t>
    </dgm:pt>
    <dgm:pt modelId="{2A2C7204-6865-4BC6-A313-6A7639E187E8}" type="sibTrans" cxnId="{740A6853-F380-4E2C-9401-F1FA88F28F9F}">
      <dgm:prSet/>
      <dgm:spPr/>
      <dgm:t>
        <a:bodyPr/>
        <a:lstStyle/>
        <a:p>
          <a:endParaRPr lang="en-US"/>
        </a:p>
      </dgm:t>
    </dgm:pt>
    <dgm:pt modelId="{25770716-CBFC-4964-9A3C-816C44DFADA6}" type="pres">
      <dgm:prSet presAssocID="{C5C73A13-533B-4C65-866B-94CCBF2C9DC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2918786-3663-45CB-ACA3-6FB3ABA4CA94}" type="pres">
      <dgm:prSet presAssocID="{CDF407A7-65FD-49FD-A572-681937357866}" presName="linNode" presStyleCnt="0"/>
      <dgm:spPr/>
    </dgm:pt>
    <dgm:pt modelId="{BE6AEF82-A353-401D-B43F-0798B0E88F3F}" type="pres">
      <dgm:prSet presAssocID="{CDF407A7-65FD-49FD-A572-681937357866}" presName="parentShp" presStyleLbl="node1" presStyleIdx="0" presStyleCnt="2" custScaleX="83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7E8B98-D847-48CF-ADC7-9519E903EC6A}" type="pres">
      <dgm:prSet presAssocID="{CDF407A7-65FD-49FD-A572-681937357866}" presName="childShp" presStyleLbl="bgAccFollowNode1" presStyleIdx="0" presStyleCnt="2" custScaleX="117999">
        <dgm:presLayoutVars>
          <dgm:bulletEnabled val="1"/>
        </dgm:presLayoutVars>
      </dgm:prSet>
      <dgm:spPr/>
    </dgm:pt>
    <dgm:pt modelId="{9C87CDAF-5BCC-481B-A8FE-2373B8127F96}" type="pres">
      <dgm:prSet presAssocID="{76BB5CB7-7541-4D19-8127-CCE429B4D117}" presName="spacing" presStyleCnt="0"/>
      <dgm:spPr/>
    </dgm:pt>
    <dgm:pt modelId="{BB3F35F9-D4B8-4710-8E8A-6BEB6EB2EC0E}" type="pres">
      <dgm:prSet presAssocID="{A3DFF843-4119-49FF-B879-208B2D4058E8}" presName="linNode" presStyleCnt="0"/>
      <dgm:spPr/>
    </dgm:pt>
    <dgm:pt modelId="{F468F41B-EB84-4FFF-9988-D9F38443831B}" type="pres">
      <dgm:prSet presAssocID="{A3DFF843-4119-49FF-B879-208B2D4058E8}" presName="parentShp" presStyleLbl="node1" presStyleIdx="1" presStyleCnt="2" custScaleX="842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B820F-72B1-484A-BE50-110CD149F5B0}" type="pres">
      <dgm:prSet presAssocID="{A3DFF843-4119-49FF-B879-208B2D4058E8}" presName="childShp" presStyleLbl="bgAccFollowNode1" presStyleIdx="1" presStyleCnt="2" custScaleX="117534">
        <dgm:presLayoutVars>
          <dgm:bulletEnabled val="1"/>
        </dgm:presLayoutVars>
      </dgm:prSet>
      <dgm:spPr/>
    </dgm:pt>
  </dgm:ptLst>
  <dgm:cxnLst>
    <dgm:cxn modelId="{1CCFE8D4-48B2-43C3-9A61-30D0D2D31AC8}" type="presOf" srcId="{C5C73A13-533B-4C65-866B-94CCBF2C9DC6}" destId="{25770716-CBFC-4964-9A3C-816C44DFADA6}" srcOrd="0" destOrd="0" presId="urn:microsoft.com/office/officeart/2005/8/layout/vList6"/>
    <dgm:cxn modelId="{730CC28D-1FDB-4E03-9C5B-83520EB4181C}" srcId="{C5C73A13-533B-4C65-866B-94CCBF2C9DC6}" destId="{CDF407A7-65FD-49FD-A572-681937357866}" srcOrd="0" destOrd="0" parTransId="{7214E345-8D2E-418C-8B65-4DD8C8691072}" sibTransId="{76BB5CB7-7541-4D19-8127-CCE429B4D117}"/>
    <dgm:cxn modelId="{D6F2135C-C7B9-4273-B186-39FE9229B4FF}" type="presOf" srcId="{CDF407A7-65FD-49FD-A572-681937357866}" destId="{BE6AEF82-A353-401D-B43F-0798B0E88F3F}" srcOrd="0" destOrd="0" presId="urn:microsoft.com/office/officeart/2005/8/layout/vList6"/>
    <dgm:cxn modelId="{0D598326-EC6C-49A0-BBD7-5DBF9B04C589}" type="presOf" srcId="{A3DFF843-4119-49FF-B879-208B2D4058E8}" destId="{F468F41B-EB84-4FFF-9988-D9F38443831B}" srcOrd="0" destOrd="0" presId="urn:microsoft.com/office/officeart/2005/8/layout/vList6"/>
    <dgm:cxn modelId="{740A6853-F380-4E2C-9401-F1FA88F28F9F}" srcId="{C5C73A13-533B-4C65-866B-94CCBF2C9DC6}" destId="{A3DFF843-4119-49FF-B879-208B2D4058E8}" srcOrd="1" destOrd="0" parTransId="{C9D948BD-3EF5-46EE-A93E-19CE65581F81}" sibTransId="{2A2C7204-6865-4BC6-A313-6A7639E187E8}"/>
    <dgm:cxn modelId="{BDCF8CF8-B5FE-4078-A5AA-8967C779AE4E}" type="presParOf" srcId="{25770716-CBFC-4964-9A3C-816C44DFADA6}" destId="{F2918786-3663-45CB-ACA3-6FB3ABA4CA94}" srcOrd="0" destOrd="0" presId="urn:microsoft.com/office/officeart/2005/8/layout/vList6"/>
    <dgm:cxn modelId="{F3E9B9CD-1EF8-4A69-8B77-17288864158A}" type="presParOf" srcId="{F2918786-3663-45CB-ACA3-6FB3ABA4CA94}" destId="{BE6AEF82-A353-401D-B43F-0798B0E88F3F}" srcOrd="0" destOrd="0" presId="urn:microsoft.com/office/officeart/2005/8/layout/vList6"/>
    <dgm:cxn modelId="{01DB09BE-0E82-4CB0-AE0C-417780C61EAF}" type="presParOf" srcId="{F2918786-3663-45CB-ACA3-6FB3ABA4CA94}" destId="{E97E8B98-D847-48CF-ADC7-9519E903EC6A}" srcOrd="1" destOrd="0" presId="urn:microsoft.com/office/officeart/2005/8/layout/vList6"/>
    <dgm:cxn modelId="{F33D6B4B-DA4A-4D34-8C9A-6DA4177CB508}" type="presParOf" srcId="{25770716-CBFC-4964-9A3C-816C44DFADA6}" destId="{9C87CDAF-5BCC-481B-A8FE-2373B8127F96}" srcOrd="1" destOrd="0" presId="urn:microsoft.com/office/officeart/2005/8/layout/vList6"/>
    <dgm:cxn modelId="{0F62B90B-CDC2-4CBA-B210-7AD86CC77D0A}" type="presParOf" srcId="{25770716-CBFC-4964-9A3C-816C44DFADA6}" destId="{BB3F35F9-D4B8-4710-8E8A-6BEB6EB2EC0E}" srcOrd="2" destOrd="0" presId="urn:microsoft.com/office/officeart/2005/8/layout/vList6"/>
    <dgm:cxn modelId="{3645C30D-6F97-4D56-A9C5-613D01CADB4E}" type="presParOf" srcId="{BB3F35F9-D4B8-4710-8E8A-6BEB6EB2EC0E}" destId="{F468F41B-EB84-4FFF-9988-D9F38443831B}" srcOrd="0" destOrd="0" presId="urn:microsoft.com/office/officeart/2005/8/layout/vList6"/>
    <dgm:cxn modelId="{D3EFDAD0-1B9E-4AA7-8ADF-35A7194911A4}" type="presParOf" srcId="{BB3F35F9-D4B8-4710-8E8A-6BEB6EB2EC0E}" destId="{B9CB820F-72B1-484A-BE50-110CD149F5B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855F1-B28B-D645-8208-EAEAED9D406C}" type="presOf" srcId="{997DF8F6-7396-944C-BF1E-CAB9787AD273}" destId="{077FEC7D-7843-4A47-B264-A5C35BD82818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8C954BB5-8C61-6B46-A52A-515B920FE8E3}" type="presOf" srcId="{63FC959C-6DAB-6747-AD39-A987ED02039B}" destId="{ED936AA2-94CB-7E47-AFAE-5691ABF94950}" srcOrd="0" destOrd="0" presId="urn:microsoft.com/office/officeart/2005/8/layout/chevron1"/>
    <dgm:cxn modelId="{92E319F2-D2D1-E945-A012-36A889A586C7}" type="presOf" srcId="{028BBC1F-962D-D34E-A36F-C3183B277B15}" destId="{08FE279D-35C3-FA4E-89FB-169850A58340}" srcOrd="0" destOrd="0" presId="urn:microsoft.com/office/officeart/2005/8/layout/chevron1"/>
    <dgm:cxn modelId="{04B84BCD-2084-5746-9E1C-F09047B46659}" type="presOf" srcId="{88C98309-5C92-104F-8E63-2DB39B68E498}" destId="{6D38C3C3-73E3-9D42-92E1-CB69EA7465A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A458F967-5933-F44C-BF09-18DC9D073471}" type="presOf" srcId="{272BC372-9691-6449-A067-F7EA3302313F}" destId="{6E9C87A8-F0AB-C541-AE6A-232F1B7827B1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72BB4344-137A-E44F-B702-B0887001D8F4}" type="presOf" srcId="{427551F5-3752-FF4E-979C-BBFD1C6B8C6A}" destId="{E1DC6152-A373-4C4B-B1ED-D794A9411BE3}" srcOrd="0" destOrd="0" presId="urn:microsoft.com/office/officeart/2005/8/layout/chevron1"/>
    <dgm:cxn modelId="{78C61A32-C7B0-064E-8D93-885EA3E04B4F}" type="presParOf" srcId="{E1DC6152-A373-4C4B-B1ED-D794A9411BE3}" destId="{6E9C87A8-F0AB-C541-AE6A-232F1B7827B1}" srcOrd="0" destOrd="0" presId="urn:microsoft.com/office/officeart/2005/8/layout/chevron1"/>
    <dgm:cxn modelId="{46A3E1CD-A3D3-184C-904A-4EDB7B4F4B8A}" type="presParOf" srcId="{E1DC6152-A373-4C4B-B1ED-D794A9411BE3}" destId="{E6AFC268-9357-1344-A5FC-0A898EF96322}" srcOrd="1" destOrd="0" presId="urn:microsoft.com/office/officeart/2005/8/layout/chevron1"/>
    <dgm:cxn modelId="{8AC838BA-9B35-BD4B-A7CE-09408B824B89}" type="presParOf" srcId="{E1DC6152-A373-4C4B-B1ED-D794A9411BE3}" destId="{ED936AA2-94CB-7E47-AFAE-5691ABF94950}" srcOrd="2" destOrd="0" presId="urn:microsoft.com/office/officeart/2005/8/layout/chevron1"/>
    <dgm:cxn modelId="{8E8DFF72-E6BB-B646-B3F7-5ECD61CC232B}" type="presParOf" srcId="{E1DC6152-A373-4C4B-B1ED-D794A9411BE3}" destId="{D2F15824-032D-294D-9379-DECC7DBE945A}" srcOrd="3" destOrd="0" presId="urn:microsoft.com/office/officeart/2005/8/layout/chevron1"/>
    <dgm:cxn modelId="{7B2AA496-CD1E-5A4B-B3A3-16D93D7EAF06}" type="presParOf" srcId="{E1DC6152-A373-4C4B-B1ED-D794A9411BE3}" destId="{077FEC7D-7843-4A47-B264-A5C35BD82818}" srcOrd="4" destOrd="0" presId="urn:microsoft.com/office/officeart/2005/8/layout/chevron1"/>
    <dgm:cxn modelId="{399D310F-FD06-FA4E-80F1-021B029A568C}" type="presParOf" srcId="{E1DC6152-A373-4C4B-B1ED-D794A9411BE3}" destId="{21016983-B0DD-FE4D-BC67-3E27975B2183}" srcOrd="5" destOrd="0" presId="urn:microsoft.com/office/officeart/2005/8/layout/chevron1"/>
    <dgm:cxn modelId="{480D7012-A22A-6941-88AD-329F43E4CA06}" type="presParOf" srcId="{E1DC6152-A373-4C4B-B1ED-D794A9411BE3}" destId="{6D38C3C3-73E3-9D42-92E1-CB69EA7465A3}" srcOrd="6" destOrd="0" presId="urn:microsoft.com/office/officeart/2005/8/layout/chevron1"/>
    <dgm:cxn modelId="{7577B628-A41F-7E4C-90BD-145B37B1228E}" type="presParOf" srcId="{E1DC6152-A373-4C4B-B1ED-D794A9411BE3}" destId="{4FF4A0C8-F481-654D-A1BC-2EF37685A40D}" srcOrd="7" destOrd="0" presId="urn:microsoft.com/office/officeart/2005/8/layout/chevron1"/>
    <dgm:cxn modelId="{A52CD80A-9B61-F347-9A68-356C6713B74E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 custT="1"/>
      <dgm:spPr>
        <a:gradFill rotWithShape="0">
          <a:gsLst>
            <a:gs pos="0">
              <a:srgbClr val="FFC000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rgbClr>
            </a:gs>
            <a:gs pos="50000">
              <a:srgbClr val="FFC000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rgbClr>
            </a:gs>
            <a:gs pos="100000">
              <a:srgbClr val="FFC000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8009" tIns="22670" rIns="22670" bIns="2267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>
        <a:xfrm>
          <a:off x="6450312" y="0"/>
          <a:ext cx="2388011" cy="481768"/>
        </a:xfrm>
        <a:prstGeom prst="chevron">
          <a:avLst/>
        </a:prstGeom>
      </dgm:spPr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855F1-B28B-D645-8208-EAEAED9D406C}" type="presOf" srcId="{997DF8F6-7396-944C-BF1E-CAB9787AD273}" destId="{077FEC7D-7843-4A47-B264-A5C35BD82818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8C954BB5-8C61-6B46-A52A-515B920FE8E3}" type="presOf" srcId="{63FC959C-6DAB-6747-AD39-A987ED02039B}" destId="{ED936AA2-94CB-7E47-AFAE-5691ABF94950}" srcOrd="0" destOrd="0" presId="urn:microsoft.com/office/officeart/2005/8/layout/chevron1"/>
    <dgm:cxn modelId="{92E319F2-D2D1-E945-A012-36A889A586C7}" type="presOf" srcId="{028BBC1F-962D-D34E-A36F-C3183B277B15}" destId="{08FE279D-35C3-FA4E-89FB-169850A58340}" srcOrd="0" destOrd="0" presId="urn:microsoft.com/office/officeart/2005/8/layout/chevron1"/>
    <dgm:cxn modelId="{04B84BCD-2084-5746-9E1C-F09047B46659}" type="presOf" srcId="{88C98309-5C92-104F-8E63-2DB39B68E498}" destId="{6D38C3C3-73E3-9D42-92E1-CB69EA7465A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A458F967-5933-F44C-BF09-18DC9D073471}" type="presOf" srcId="{272BC372-9691-6449-A067-F7EA3302313F}" destId="{6E9C87A8-F0AB-C541-AE6A-232F1B7827B1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72BB4344-137A-E44F-B702-B0887001D8F4}" type="presOf" srcId="{427551F5-3752-FF4E-979C-BBFD1C6B8C6A}" destId="{E1DC6152-A373-4C4B-B1ED-D794A9411BE3}" srcOrd="0" destOrd="0" presId="urn:microsoft.com/office/officeart/2005/8/layout/chevron1"/>
    <dgm:cxn modelId="{78C61A32-C7B0-064E-8D93-885EA3E04B4F}" type="presParOf" srcId="{E1DC6152-A373-4C4B-B1ED-D794A9411BE3}" destId="{6E9C87A8-F0AB-C541-AE6A-232F1B7827B1}" srcOrd="0" destOrd="0" presId="urn:microsoft.com/office/officeart/2005/8/layout/chevron1"/>
    <dgm:cxn modelId="{46A3E1CD-A3D3-184C-904A-4EDB7B4F4B8A}" type="presParOf" srcId="{E1DC6152-A373-4C4B-B1ED-D794A9411BE3}" destId="{E6AFC268-9357-1344-A5FC-0A898EF96322}" srcOrd="1" destOrd="0" presId="urn:microsoft.com/office/officeart/2005/8/layout/chevron1"/>
    <dgm:cxn modelId="{8AC838BA-9B35-BD4B-A7CE-09408B824B89}" type="presParOf" srcId="{E1DC6152-A373-4C4B-B1ED-D794A9411BE3}" destId="{ED936AA2-94CB-7E47-AFAE-5691ABF94950}" srcOrd="2" destOrd="0" presId="urn:microsoft.com/office/officeart/2005/8/layout/chevron1"/>
    <dgm:cxn modelId="{8E8DFF72-E6BB-B646-B3F7-5ECD61CC232B}" type="presParOf" srcId="{E1DC6152-A373-4C4B-B1ED-D794A9411BE3}" destId="{D2F15824-032D-294D-9379-DECC7DBE945A}" srcOrd="3" destOrd="0" presId="urn:microsoft.com/office/officeart/2005/8/layout/chevron1"/>
    <dgm:cxn modelId="{7B2AA496-CD1E-5A4B-B3A3-16D93D7EAF06}" type="presParOf" srcId="{E1DC6152-A373-4C4B-B1ED-D794A9411BE3}" destId="{077FEC7D-7843-4A47-B264-A5C35BD82818}" srcOrd="4" destOrd="0" presId="urn:microsoft.com/office/officeart/2005/8/layout/chevron1"/>
    <dgm:cxn modelId="{399D310F-FD06-FA4E-80F1-021B029A568C}" type="presParOf" srcId="{E1DC6152-A373-4C4B-B1ED-D794A9411BE3}" destId="{21016983-B0DD-FE4D-BC67-3E27975B2183}" srcOrd="5" destOrd="0" presId="urn:microsoft.com/office/officeart/2005/8/layout/chevron1"/>
    <dgm:cxn modelId="{480D7012-A22A-6941-88AD-329F43E4CA06}" type="presParOf" srcId="{E1DC6152-A373-4C4B-B1ED-D794A9411BE3}" destId="{6D38C3C3-73E3-9D42-92E1-CB69EA7465A3}" srcOrd="6" destOrd="0" presId="urn:microsoft.com/office/officeart/2005/8/layout/chevron1"/>
    <dgm:cxn modelId="{7577B628-A41F-7E4C-90BD-145B37B1228E}" type="presParOf" srcId="{E1DC6152-A373-4C4B-B1ED-D794A9411BE3}" destId="{4FF4A0C8-F481-654D-A1BC-2EF37685A40D}" srcOrd="7" destOrd="0" presId="urn:microsoft.com/office/officeart/2005/8/layout/chevron1"/>
    <dgm:cxn modelId="{A52CD80A-9B61-F347-9A68-356C6713B74E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855F1-B28B-D645-8208-EAEAED9D406C}" type="presOf" srcId="{997DF8F6-7396-944C-BF1E-CAB9787AD273}" destId="{077FEC7D-7843-4A47-B264-A5C35BD82818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8C954BB5-8C61-6B46-A52A-515B920FE8E3}" type="presOf" srcId="{63FC959C-6DAB-6747-AD39-A987ED02039B}" destId="{ED936AA2-94CB-7E47-AFAE-5691ABF94950}" srcOrd="0" destOrd="0" presId="urn:microsoft.com/office/officeart/2005/8/layout/chevron1"/>
    <dgm:cxn modelId="{92E319F2-D2D1-E945-A012-36A889A586C7}" type="presOf" srcId="{028BBC1F-962D-D34E-A36F-C3183B277B15}" destId="{08FE279D-35C3-FA4E-89FB-169850A58340}" srcOrd="0" destOrd="0" presId="urn:microsoft.com/office/officeart/2005/8/layout/chevron1"/>
    <dgm:cxn modelId="{04B84BCD-2084-5746-9E1C-F09047B46659}" type="presOf" srcId="{88C98309-5C92-104F-8E63-2DB39B68E498}" destId="{6D38C3C3-73E3-9D42-92E1-CB69EA7465A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A458F967-5933-F44C-BF09-18DC9D073471}" type="presOf" srcId="{272BC372-9691-6449-A067-F7EA3302313F}" destId="{6E9C87A8-F0AB-C541-AE6A-232F1B7827B1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72BB4344-137A-E44F-B702-B0887001D8F4}" type="presOf" srcId="{427551F5-3752-FF4E-979C-BBFD1C6B8C6A}" destId="{E1DC6152-A373-4C4B-B1ED-D794A9411BE3}" srcOrd="0" destOrd="0" presId="urn:microsoft.com/office/officeart/2005/8/layout/chevron1"/>
    <dgm:cxn modelId="{78C61A32-C7B0-064E-8D93-885EA3E04B4F}" type="presParOf" srcId="{E1DC6152-A373-4C4B-B1ED-D794A9411BE3}" destId="{6E9C87A8-F0AB-C541-AE6A-232F1B7827B1}" srcOrd="0" destOrd="0" presId="urn:microsoft.com/office/officeart/2005/8/layout/chevron1"/>
    <dgm:cxn modelId="{46A3E1CD-A3D3-184C-904A-4EDB7B4F4B8A}" type="presParOf" srcId="{E1DC6152-A373-4C4B-B1ED-D794A9411BE3}" destId="{E6AFC268-9357-1344-A5FC-0A898EF96322}" srcOrd="1" destOrd="0" presId="urn:microsoft.com/office/officeart/2005/8/layout/chevron1"/>
    <dgm:cxn modelId="{8AC838BA-9B35-BD4B-A7CE-09408B824B89}" type="presParOf" srcId="{E1DC6152-A373-4C4B-B1ED-D794A9411BE3}" destId="{ED936AA2-94CB-7E47-AFAE-5691ABF94950}" srcOrd="2" destOrd="0" presId="urn:microsoft.com/office/officeart/2005/8/layout/chevron1"/>
    <dgm:cxn modelId="{8E8DFF72-E6BB-B646-B3F7-5ECD61CC232B}" type="presParOf" srcId="{E1DC6152-A373-4C4B-B1ED-D794A9411BE3}" destId="{D2F15824-032D-294D-9379-DECC7DBE945A}" srcOrd="3" destOrd="0" presId="urn:microsoft.com/office/officeart/2005/8/layout/chevron1"/>
    <dgm:cxn modelId="{7B2AA496-CD1E-5A4B-B3A3-16D93D7EAF06}" type="presParOf" srcId="{E1DC6152-A373-4C4B-B1ED-D794A9411BE3}" destId="{077FEC7D-7843-4A47-B264-A5C35BD82818}" srcOrd="4" destOrd="0" presId="urn:microsoft.com/office/officeart/2005/8/layout/chevron1"/>
    <dgm:cxn modelId="{399D310F-FD06-FA4E-80F1-021B029A568C}" type="presParOf" srcId="{E1DC6152-A373-4C4B-B1ED-D794A9411BE3}" destId="{21016983-B0DD-FE4D-BC67-3E27975B2183}" srcOrd="5" destOrd="0" presId="urn:microsoft.com/office/officeart/2005/8/layout/chevron1"/>
    <dgm:cxn modelId="{480D7012-A22A-6941-88AD-329F43E4CA06}" type="presParOf" srcId="{E1DC6152-A373-4C4B-B1ED-D794A9411BE3}" destId="{6D38C3C3-73E3-9D42-92E1-CB69EA7465A3}" srcOrd="6" destOrd="0" presId="urn:microsoft.com/office/officeart/2005/8/layout/chevron1"/>
    <dgm:cxn modelId="{7577B628-A41F-7E4C-90BD-145B37B1228E}" type="presParOf" srcId="{E1DC6152-A373-4C4B-B1ED-D794A9411BE3}" destId="{4FF4A0C8-F481-654D-A1BC-2EF37685A40D}" srcOrd="7" destOrd="0" presId="urn:microsoft.com/office/officeart/2005/8/layout/chevron1"/>
    <dgm:cxn modelId="{A52CD80A-9B61-F347-9A68-356C6713B74E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855F1-B28B-D645-8208-EAEAED9D406C}" type="presOf" srcId="{997DF8F6-7396-944C-BF1E-CAB9787AD273}" destId="{077FEC7D-7843-4A47-B264-A5C35BD82818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8C954BB5-8C61-6B46-A52A-515B920FE8E3}" type="presOf" srcId="{63FC959C-6DAB-6747-AD39-A987ED02039B}" destId="{ED936AA2-94CB-7E47-AFAE-5691ABF94950}" srcOrd="0" destOrd="0" presId="urn:microsoft.com/office/officeart/2005/8/layout/chevron1"/>
    <dgm:cxn modelId="{92E319F2-D2D1-E945-A012-36A889A586C7}" type="presOf" srcId="{028BBC1F-962D-D34E-A36F-C3183B277B15}" destId="{08FE279D-35C3-FA4E-89FB-169850A58340}" srcOrd="0" destOrd="0" presId="urn:microsoft.com/office/officeart/2005/8/layout/chevron1"/>
    <dgm:cxn modelId="{04B84BCD-2084-5746-9E1C-F09047B46659}" type="presOf" srcId="{88C98309-5C92-104F-8E63-2DB39B68E498}" destId="{6D38C3C3-73E3-9D42-92E1-CB69EA7465A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A458F967-5933-F44C-BF09-18DC9D073471}" type="presOf" srcId="{272BC372-9691-6449-A067-F7EA3302313F}" destId="{6E9C87A8-F0AB-C541-AE6A-232F1B7827B1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72BB4344-137A-E44F-B702-B0887001D8F4}" type="presOf" srcId="{427551F5-3752-FF4E-979C-BBFD1C6B8C6A}" destId="{E1DC6152-A373-4C4B-B1ED-D794A9411BE3}" srcOrd="0" destOrd="0" presId="urn:microsoft.com/office/officeart/2005/8/layout/chevron1"/>
    <dgm:cxn modelId="{78C61A32-C7B0-064E-8D93-885EA3E04B4F}" type="presParOf" srcId="{E1DC6152-A373-4C4B-B1ED-D794A9411BE3}" destId="{6E9C87A8-F0AB-C541-AE6A-232F1B7827B1}" srcOrd="0" destOrd="0" presId="urn:microsoft.com/office/officeart/2005/8/layout/chevron1"/>
    <dgm:cxn modelId="{46A3E1CD-A3D3-184C-904A-4EDB7B4F4B8A}" type="presParOf" srcId="{E1DC6152-A373-4C4B-B1ED-D794A9411BE3}" destId="{E6AFC268-9357-1344-A5FC-0A898EF96322}" srcOrd="1" destOrd="0" presId="urn:microsoft.com/office/officeart/2005/8/layout/chevron1"/>
    <dgm:cxn modelId="{8AC838BA-9B35-BD4B-A7CE-09408B824B89}" type="presParOf" srcId="{E1DC6152-A373-4C4B-B1ED-D794A9411BE3}" destId="{ED936AA2-94CB-7E47-AFAE-5691ABF94950}" srcOrd="2" destOrd="0" presId="urn:microsoft.com/office/officeart/2005/8/layout/chevron1"/>
    <dgm:cxn modelId="{8E8DFF72-E6BB-B646-B3F7-5ECD61CC232B}" type="presParOf" srcId="{E1DC6152-A373-4C4B-B1ED-D794A9411BE3}" destId="{D2F15824-032D-294D-9379-DECC7DBE945A}" srcOrd="3" destOrd="0" presId="urn:microsoft.com/office/officeart/2005/8/layout/chevron1"/>
    <dgm:cxn modelId="{7B2AA496-CD1E-5A4B-B3A3-16D93D7EAF06}" type="presParOf" srcId="{E1DC6152-A373-4C4B-B1ED-D794A9411BE3}" destId="{077FEC7D-7843-4A47-B264-A5C35BD82818}" srcOrd="4" destOrd="0" presId="urn:microsoft.com/office/officeart/2005/8/layout/chevron1"/>
    <dgm:cxn modelId="{399D310F-FD06-FA4E-80F1-021B029A568C}" type="presParOf" srcId="{E1DC6152-A373-4C4B-B1ED-D794A9411BE3}" destId="{21016983-B0DD-FE4D-BC67-3E27975B2183}" srcOrd="5" destOrd="0" presId="urn:microsoft.com/office/officeart/2005/8/layout/chevron1"/>
    <dgm:cxn modelId="{480D7012-A22A-6941-88AD-329F43E4CA06}" type="presParOf" srcId="{E1DC6152-A373-4C4B-B1ED-D794A9411BE3}" destId="{6D38C3C3-73E3-9D42-92E1-CB69EA7465A3}" srcOrd="6" destOrd="0" presId="urn:microsoft.com/office/officeart/2005/8/layout/chevron1"/>
    <dgm:cxn modelId="{7577B628-A41F-7E4C-90BD-145B37B1228E}" type="presParOf" srcId="{E1DC6152-A373-4C4B-B1ED-D794A9411BE3}" destId="{4FF4A0C8-F481-654D-A1BC-2EF37685A40D}" srcOrd="7" destOrd="0" presId="urn:microsoft.com/office/officeart/2005/8/layout/chevron1"/>
    <dgm:cxn modelId="{A52CD80A-9B61-F347-9A68-356C6713B74E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855F1-B28B-D645-8208-EAEAED9D406C}" type="presOf" srcId="{997DF8F6-7396-944C-BF1E-CAB9787AD273}" destId="{077FEC7D-7843-4A47-B264-A5C35BD82818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8C954BB5-8C61-6B46-A52A-515B920FE8E3}" type="presOf" srcId="{63FC959C-6DAB-6747-AD39-A987ED02039B}" destId="{ED936AA2-94CB-7E47-AFAE-5691ABF94950}" srcOrd="0" destOrd="0" presId="urn:microsoft.com/office/officeart/2005/8/layout/chevron1"/>
    <dgm:cxn modelId="{92E319F2-D2D1-E945-A012-36A889A586C7}" type="presOf" srcId="{028BBC1F-962D-D34E-A36F-C3183B277B15}" destId="{08FE279D-35C3-FA4E-89FB-169850A58340}" srcOrd="0" destOrd="0" presId="urn:microsoft.com/office/officeart/2005/8/layout/chevron1"/>
    <dgm:cxn modelId="{04B84BCD-2084-5746-9E1C-F09047B46659}" type="presOf" srcId="{88C98309-5C92-104F-8E63-2DB39B68E498}" destId="{6D38C3C3-73E3-9D42-92E1-CB69EA7465A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A458F967-5933-F44C-BF09-18DC9D073471}" type="presOf" srcId="{272BC372-9691-6449-A067-F7EA3302313F}" destId="{6E9C87A8-F0AB-C541-AE6A-232F1B7827B1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72BB4344-137A-E44F-B702-B0887001D8F4}" type="presOf" srcId="{427551F5-3752-FF4E-979C-BBFD1C6B8C6A}" destId="{E1DC6152-A373-4C4B-B1ED-D794A9411BE3}" srcOrd="0" destOrd="0" presId="urn:microsoft.com/office/officeart/2005/8/layout/chevron1"/>
    <dgm:cxn modelId="{78C61A32-C7B0-064E-8D93-885EA3E04B4F}" type="presParOf" srcId="{E1DC6152-A373-4C4B-B1ED-D794A9411BE3}" destId="{6E9C87A8-F0AB-C541-AE6A-232F1B7827B1}" srcOrd="0" destOrd="0" presId="urn:microsoft.com/office/officeart/2005/8/layout/chevron1"/>
    <dgm:cxn modelId="{46A3E1CD-A3D3-184C-904A-4EDB7B4F4B8A}" type="presParOf" srcId="{E1DC6152-A373-4C4B-B1ED-D794A9411BE3}" destId="{E6AFC268-9357-1344-A5FC-0A898EF96322}" srcOrd="1" destOrd="0" presId="urn:microsoft.com/office/officeart/2005/8/layout/chevron1"/>
    <dgm:cxn modelId="{8AC838BA-9B35-BD4B-A7CE-09408B824B89}" type="presParOf" srcId="{E1DC6152-A373-4C4B-B1ED-D794A9411BE3}" destId="{ED936AA2-94CB-7E47-AFAE-5691ABF94950}" srcOrd="2" destOrd="0" presId="urn:microsoft.com/office/officeart/2005/8/layout/chevron1"/>
    <dgm:cxn modelId="{8E8DFF72-E6BB-B646-B3F7-5ECD61CC232B}" type="presParOf" srcId="{E1DC6152-A373-4C4B-B1ED-D794A9411BE3}" destId="{D2F15824-032D-294D-9379-DECC7DBE945A}" srcOrd="3" destOrd="0" presId="urn:microsoft.com/office/officeart/2005/8/layout/chevron1"/>
    <dgm:cxn modelId="{7B2AA496-CD1E-5A4B-B3A3-16D93D7EAF06}" type="presParOf" srcId="{E1DC6152-A373-4C4B-B1ED-D794A9411BE3}" destId="{077FEC7D-7843-4A47-B264-A5C35BD82818}" srcOrd="4" destOrd="0" presId="urn:microsoft.com/office/officeart/2005/8/layout/chevron1"/>
    <dgm:cxn modelId="{399D310F-FD06-FA4E-80F1-021B029A568C}" type="presParOf" srcId="{E1DC6152-A373-4C4B-B1ED-D794A9411BE3}" destId="{21016983-B0DD-FE4D-BC67-3E27975B2183}" srcOrd="5" destOrd="0" presId="urn:microsoft.com/office/officeart/2005/8/layout/chevron1"/>
    <dgm:cxn modelId="{480D7012-A22A-6941-88AD-329F43E4CA06}" type="presParOf" srcId="{E1DC6152-A373-4C4B-B1ED-D794A9411BE3}" destId="{6D38C3C3-73E3-9D42-92E1-CB69EA7465A3}" srcOrd="6" destOrd="0" presId="urn:microsoft.com/office/officeart/2005/8/layout/chevron1"/>
    <dgm:cxn modelId="{7577B628-A41F-7E4C-90BD-145B37B1228E}" type="presParOf" srcId="{E1DC6152-A373-4C4B-B1ED-D794A9411BE3}" destId="{4FF4A0C8-F481-654D-A1BC-2EF37685A40D}" srcOrd="7" destOrd="0" presId="urn:microsoft.com/office/officeart/2005/8/layout/chevron1"/>
    <dgm:cxn modelId="{A52CD80A-9B61-F347-9A68-356C6713B74E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365957-2689-804C-ADB9-0A2E13FE7F69}" type="presOf" srcId="{272BC372-9691-6449-A067-F7EA3302313F}" destId="{6E9C87A8-F0AB-C541-AE6A-232F1B7827B1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0ACEBC40-9628-2044-B2E9-A50D6ABBD9BC}" type="presOf" srcId="{997DF8F6-7396-944C-BF1E-CAB9787AD273}" destId="{077FEC7D-7843-4A47-B264-A5C35BD82818}" srcOrd="0" destOrd="0" presId="urn:microsoft.com/office/officeart/2005/8/layout/chevron1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68D020E5-ED8D-F144-8933-43D06F966B87}" type="presOf" srcId="{88C98309-5C92-104F-8E63-2DB39B68E498}" destId="{6D38C3C3-73E3-9D42-92E1-CB69EA7465A3}" srcOrd="0" destOrd="0" presId="urn:microsoft.com/office/officeart/2005/8/layout/chevron1"/>
    <dgm:cxn modelId="{7B6E7EBC-F13F-9047-893E-6C59A861EAE3}" type="presOf" srcId="{427551F5-3752-FF4E-979C-BBFD1C6B8C6A}" destId="{E1DC6152-A373-4C4B-B1ED-D794A9411BE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27199431-FC38-684C-837A-836FCDD1DCE2}" type="presOf" srcId="{63FC959C-6DAB-6747-AD39-A987ED02039B}" destId="{ED936AA2-94CB-7E47-AFAE-5691ABF94950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26CA2C1D-059D-DC4C-AE79-BB67557B2ED7}" type="presOf" srcId="{028BBC1F-962D-D34E-A36F-C3183B277B15}" destId="{08FE279D-35C3-FA4E-89FB-169850A58340}" srcOrd="0" destOrd="0" presId="urn:microsoft.com/office/officeart/2005/8/layout/chevron1"/>
    <dgm:cxn modelId="{D44E31E7-360D-8043-9B67-EA7AFD404758}" type="presParOf" srcId="{E1DC6152-A373-4C4B-B1ED-D794A9411BE3}" destId="{6E9C87A8-F0AB-C541-AE6A-232F1B7827B1}" srcOrd="0" destOrd="0" presId="urn:microsoft.com/office/officeart/2005/8/layout/chevron1"/>
    <dgm:cxn modelId="{C909F822-52BB-AD4D-A651-AC9277DF7B89}" type="presParOf" srcId="{E1DC6152-A373-4C4B-B1ED-D794A9411BE3}" destId="{E6AFC268-9357-1344-A5FC-0A898EF96322}" srcOrd="1" destOrd="0" presId="urn:microsoft.com/office/officeart/2005/8/layout/chevron1"/>
    <dgm:cxn modelId="{DAB30D15-8EF4-7D43-BDF6-D6CEADAC1521}" type="presParOf" srcId="{E1DC6152-A373-4C4B-B1ED-D794A9411BE3}" destId="{ED936AA2-94CB-7E47-AFAE-5691ABF94950}" srcOrd="2" destOrd="0" presId="urn:microsoft.com/office/officeart/2005/8/layout/chevron1"/>
    <dgm:cxn modelId="{2A445605-E759-EF42-8201-B853292B4C7B}" type="presParOf" srcId="{E1DC6152-A373-4C4B-B1ED-D794A9411BE3}" destId="{D2F15824-032D-294D-9379-DECC7DBE945A}" srcOrd="3" destOrd="0" presId="urn:microsoft.com/office/officeart/2005/8/layout/chevron1"/>
    <dgm:cxn modelId="{EFE47431-3689-2144-8F31-7E8193062BB2}" type="presParOf" srcId="{E1DC6152-A373-4C4B-B1ED-D794A9411BE3}" destId="{077FEC7D-7843-4A47-B264-A5C35BD82818}" srcOrd="4" destOrd="0" presId="urn:microsoft.com/office/officeart/2005/8/layout/chevron1"/>
    <dgm:cxn modelId="{A7B1AB8A-7B0B-4D49-81F8-BC2D6BE2B293}" type="presParOf" srcId="{E1DC6152-A373-4C4B-B1ED-D794A9411BE3}" destId="{21016983-B0DD-FE4D-BC67-3E27975B2183}" srcOrd="5" destOrd="0" presId="urn:microsoft.com/office/officeart/2005/8/layout/chevron1"/>
    <dgm:cxn modelId="{899C4CFA-0DAD-6C42-8DF8-F1D06B918A4E}" type="presParOf" srcId="{E1DC6152-A373-4C4B-B1ED-D794A9411BE3}" destId="{6D38C3C3-73E3-9D42-92E1-CB69EA7465A3}" srcOrd="6" destOrd="0" presId="urn:microsoft.com/office/officeart/2005/8/layout/chevron1"/>
    <dgm:cxn modelId="{5AB41DF2-86D6-024B-B79A-4BAA56A6B627}" type="presParOf" srcId="{E1DC6152-A373-4C4B-B1ED-D794A9411BE3}" destId="{4FF4A0C8-F481-654D-A1BC-2EF37685A40D}" srcOrd="7" destOrd="0" presId="urn:microsoft.com/office/officeart/2005/8/layout/chevron1"/>
    <dgm:cxn modelId="{BC5E64F3-AD66-0847-908E-A7C689454EAC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855F1-B28B-D645-8208-EAEAED9D406C}" type="presOf" srcId="{997DF8F6-7396-944C-BF1E-CAB9787AD273}" destId="{077FEC7D-7843-4A47-B264-A5C35BD82818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8C954BB5-8C61-6B46-A52A-515B920FE8E3}" type="presOf" srcId="{63FC959C-6DAB-6747-AD39-A987ED02039B}" destId="{ED936AA2-94CB-7E47-AFAE-5691ABF94950}" srcOrd="0" destOrd="0" presId="urn:microsoft.com/office/officeart/2005/8/layout/chevron1"/>
    <dgm:cxn modelId="{92E319F2-D2D1-E945-A012-36A889A586C7}" type="presOf" srcId="{028BBC1F-962D-D34E-A36F-C3183B277B15}" destId="{08FE279D-35C3-FA4E-89FB-169850A58340}" srcOrd="0" destOrd="0" presId="urn:microsoft.com/office/officeart/2005/8/layout/chevron1"/>
    <dgm:cxn modelId="{04B84BCD-2084-5746-9E1C-F09047B46659}" type="presOf" srcId="{88C98309-5C92-104F-8E63-2DB39B68E498}" destId="{6D38C3C3-73E3-9D42-92E1-CB69EA7465A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A458F967-5933-F44C-BF09-18DC9D073471}" type="presOf" srcId="{272BC372-9691-6449-A067-F7EA3302313F}" destId="{6E9C87A8-F0AB-C541-AE6A-232F1B7827B1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72BB4344-137A-E44F-B702-B0887001D8F4}" type="presOf" srcId="{427551F5-3752-FF4E-979C-BBFD1C6B8C6A}" destId="{E1DC6152-A373-4C4B-B1ED-D794A9411BE3}" srcOrd="0" destOrd="0" presId="urn:microsoft.com/office/officeart/2005/8/layout/chevron1"/>
    <dgm:cxn modelId="{78C61A32-C7B0-064E-8D93-885EA3E04B4F}" type="presParOf" srcId="{E1DC6152-A373-4C4B-B1ED-D794A9411BE3}" destId="{6E9C87A8-F0AB-C541-AE6A-232F1B7827B1}" srcOrd="0" destOrd="0" presId="urn:microsoft.com/office/officeart/2005/8/layout/chevron1"/>
    <dgm:cxn modelId="{46A3E1CD-A3D3-184C-904A-4EDB7B4F4B8A}" type="presParOf" srcId="{E1DC6152-A373-4C4B-B1ED-D794A9411BE3}" destId="{E6AFC268-9357-1344-A5FC-0A898EF96322}" srcOrd="1" destOrd="0" presId="urn:microsoft.com/office/officeart/2005/8/layout/chevron1"/>
    <dgm:cxn modelId="{8AC838BA-9B35-BD4B-A7CE-09408B824B89}" type="presParOf" srcId="{E1DC6152-A373-4C4B-B1ED-D794A9411BE3}" destId="{ED936AA2-94CB-7E47-AFAE-5691ABF94950}" srcOrd="2" destOrd="0" presId="urn:microsoft.com/office/officeart/2005/8/layout/chevron1"/>
    <dgm:cxn modelId="{8E8DFF72-E6BB-B646-B3F7-5ECD61CC232B}" type="presParOf" srcId="{E1DC6152-A373-4C4B-B1ED-D794A9411BE3}" destId="{D2F15824-032D-294D-9379-DECC7DBE945A}" srcOrd="3" destOrd="0" presId="urn:microsoft.com/office/officeart/2005/8/layout/chevron1"/>
    <dgm:cxn modelId="{7B2AA496-CD1E-5A4B-B3A3-16D93D7EAF06}" type="presParOf" srcId="{E1DC6152-A373-4C4B-B1ED-D794A9411BE3}" destId="{077FEC7D-7843-4A47-B264-A5C35BD82818}" srcOrd="4" destOrd="0" presId="urn:microsoft.com/office/officeart/2005/8/layout/chevron1"/>
    <dgm:cxn modelId="{399D310F-FD06-FA4E-80F1-021B029A568C}" type="presParOf" srcId="{E1DC6152-A373-4C4B-B1ED-D794A9411BE3}" destId="{21016983-B0DD-FE4D-BC67-3E27975B2183}" srcOrd="5" destOrd="0" presId="urn:microsoft.com/office/officeart/2005/8/layout/chevron1"/>
    <dgm:cxn modelId="{480D7012-A22A-6941-88AD-329F43E4CA06}" type="presParOf" srcId="{E1DC6152-A373-4C4B-B1ED-D794A9411BE3}" destId="{6D38C3C3-73E3-9D42-92E1-CB69EA7465A3}" srcOrd="6" destOrd="0" presId="urn:microsoft.com/office/officeart/2005/8/layout/chevron1"/>
    <dgm:cxn modelId="{7577B628-A41F-7E4C-90BD-145B37B1228E}" type="presParOf" srcId="{E1DC6152-A373-4C4B-B1ED-D794A9411BE3}" destId="{4FF4A0C8-F481-654D-A1BC-2EF37685A40D}" srcOrd="7" destOrd="0" presId="urn:microsoft.com/office/officeart/2005/8/layout/chevron1"/>
    <dgm:cxn modelId="{A52CD80A-9B61-F347-9A68-356C6713B74E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4729DE-FC51-EC4D-A6B8-C68ADE4C1A11}" type="presOf" srcId="{997DF8F6-7396-944C-BF1E-CAB9787AD273}" destId="{077FEC7D-7843-4A47-B264-A5C35BD82818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C19B93C2-7BC5-1340-B770-0BFAF5EF50C7}" type="presOf" srcId="{272BC372-9691-6449-A067-F7EA3302313F}" destId="{6E9C87A8-F0AB-C541-AE6A-232F1B7827B1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1554A68D-6F91-014F-AD9F-656F74C7EB0D}" type="presOf" srcId="{63FC959C-6DAB-6747-AD39-A987ED02039B}" destId="{ED936AA2-94CB-7E47-AFAE-5691ABF94950}" srcOrd="0" destOrd="0" presId="urn:microsoft.com/office/officeart/2005/8/layout/chevron1"/>
    <dgm:cxn modelId="{8924D850-45B2-3D4D-A3EC-74D39D8F2416}" type="presOf" srcId="{028BBC1F-962D-D34E-A36F-C3183B277B15}" destId="{08FE279D-35C3-FA4E-89FB-169850A58340}" srcOrd="0" destOrd="0" presId="urn:microsoft.com/office/officeart/2005/8/layout/chevron1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927814A1-F434-0749-BA3F-D85BF93AD2FF}" type="presOf" srcId="{88C98309-5C92-104F-8E63-2DB39B68E498}" destId="{6D38C3C3-73E3-9D42-92E1-CB69EA7465A3}" srcOrd="0" destOrd="0" presId="urn:microsoft.com/office/officeart/2005/8/layout/chevron1"/>
    <dgm:cxn modelId="{3E524557-E149-9344-AB40-6347F61D8B8C}" type="presOf" srcId="{427551F5-3752-FF4E-979C-BBFD1C6B8C6A}" destId="{E1DC6152-A373-4C4B-B1ED-D794A9411BE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94786E91-6C8D-EC4F-8EED-9B2B72384C7B}" type="presParOf" srcId="{E1DC6152-A373-4C4B-B1ED-D794A9411BE3}" destId="{6E9C87A8-F0AB-C541-AE6A-232F1B7827B1}" srcOrd="0" destOrd="0" presId="urn:microsoft.com/office/officeart/2005/8/layout/chevron1"/>
    <dgm:cxn modelId="{C86C3CA7-A449-E64A-9739-8735C1764BA0}" type="presParOf" srcId="{E1DC6152-A373-4C4B-B1ED-D794A9411BE3}" destId="{E6AFC268-9357-1344-A5FC-0A898EF96322}" srcOrd="1" destOrd="0" presId="urn:microsoft.com/office/officeart/2005/8/layout/chevron1"/>
    <dgm:cxn modelId="{65CC1C01-F376-2148-8F7F-7540F07BEA69}" type="presParOf" srcId="{E1DC6152-A373-4C4B-B1ED-D794A9411BE3}" destId="{ED936AA2-94CB-7E47-AFAE-5691ABF94950}" srcOrd="2" destOrd="0" presId="urn:microsoft.com/office/officeart/2005/8/layout/chevron1"/>
    <dgm:cxn modelId="{41E005E9-67D1-1646-8E37-1FBE99BED71C}" type="presParOf" srcId="{E1DC6152-A373-4C4B-B1ED-D794A9411BE3}" destId="{D2F15824-032D-294D-9379-DECC7DBE945A}" srcOrd="3" destOrd="0" presId="urn:microsoft.com/office/officeart/2005/8/layout/chevron1"/>
    <dgm:cxn modelId="{E9B56BD8-DFB8-EB40-99C0-B52EFD9E7461}" type="presParOf" srcId="{E1DC6152-A373-4C4B-B1ED-D794A9411BE3}" destId="{077FEC7D-7843-4A47-B264-A5C35BD82818}" srcOrd="4" destOrd="0" presId="urn:microsoft.com/office/officeart/2005/8/layout/chevron1"/>
    <dgm:cxn modelId="{59E51E5F-05B5-E148-8052-7985CF9504D2}" type="presParOf" srcId="{E1DC6152-A373-4C4B-B1ED-D794A9411BE3}" destId="{21016983-B0DD-FE4D-BC67-3E27975B2183}" srcOrd="5" destOrd="0" presId="urn:microsoft.com/office/officeart/2005/8/layout/chevron1"/>
    <dgm:cxn modelId="{D13A252B-0A11-A04C-B827-12A6DFC16DD1}" type="presParOf" srcId="{E1DC6152-A373-4C4B-B1ED-D794A9411BE3}" destId="{6D38C3C3-73E3-9D42-92E1-CB69EA7465A3}" srcOrd="6" destOrd="0" presId="urn:microsoft.com/office/officeart/2005/8/layout/chevron1"/>
    <dgm:cxn modelId="{D7275D99-0A44-B449-A41F-5864A0900057}" type="presParOf" srcId="{E1DC6152-A373-4C4B-B1ED-D794A9411BE3}" destId="{4FF4A0C8-F481-654D-A1BC-2EF37685A40D}" srcOrd="7" destOrd="0" presId="urn:microsoft.com/office/officeart/2005/8/layout/chevron1"/>
    <dgm:cxn modelId="{41AC4BAC-A33D-2841-BE6C-F4BD8F0918AD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4729DE-FC51-EC4D-A6B8-C68ADE4C1A11}" type="presOf" srcId="{997DF8F6-7396-944C-BF1E-CAB9787AD273}" destId="{077FEC7D-7843-4A47-B264-A5C35BD82818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C19B93C2-7BC5-1340-B770-0BFAF5EF50C7}" type="presOf" srcId="{272BC372-9691-6449-A067-F7EA3302313F}" destId="{6E9C87A8-F0AB-C541-AE6A-232F1B7827B1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1554A68D-6F91-014F-AD9F-656F74C7EB0D}" type="presOf" srcId="{63FC959C-6DAB-6747-AD39-A987ED02039B}" destId="{ED936AA2-94CB-7E47-AFAE-5691ABF94950}" srcOrd="0" destOrd="0" presId="urn:microsoft.com/office/officeart/2005/8/layout/chevron1"/>
    <dgm:cxn modelId="{8924D850-45B2-3D4D-A3EC-74D39D8F2416}" type="presOf" srcId="{028BBC1F-962D-D34E-A36F-C3183B277B15}" destId="{08FE279D-35C3-FA4E-89FB-169850A58340}" srcOrd="0" destOrd="0" presId="urn:microsoft.com/office/officeart/2005/8/layout/chevron1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927814A1-F434-0749-BA3F-D85BF93AD2FF}" type="presOf" srcId="{88C98309-5C92-104F-8E63-2DB39B68E498}" destId="{6D38C3C3-73E3-9D42-92E1-CB69EA7465A3}" srcOrd="0" destOrd="0" presId="urn:microsoft.com/office/officeart/2005/8/layout/chevron1"/>
    <dgm:cxn modelId="{3E524557-E149-9344-AB40-6347F61D8B8C}" type="presOf" srcId="{427551F5-3752-FF4E-979C-BBFD1C6B8C6A}" destId="{E1DC6152-A373-4C4B-B1ED-D794A9411BE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94786E91-6C8D-EC4F-8EED-9B2B72384C7B}" type="presParOf" srcId="{E1DC6152-A373-4C4B-B1ED-D794A9411BE3}" destId="{6E9C87A8-F0AB-C541-AE6A-232F1B7827B1}" srcOrd="0" destOrd="0" presId="urn:microsoft.com/office/officeart/2005/8/layout/chevron1"/>
    <dgm:cxn modelId="{C86C3CA7-A449-E64A-9739-8735C1764BA0}" type="presParOf" srcId="{E1DC6152-A373-4C4B-B1ED-D794A9411BE3}" destId="{E6AFC268-9357-1344-A5FC-0A898EF96322}" srcOrd="1" destOrd="0" presId="urn:microsoft.com/office/officeart/2005/8/layout/chevron1"/>
    <dgm:cxn modelId="{65CC1C01-F376-2148-8F7F-7540F07BEA69}" type="presParOf" srcId="{E1DC6152-A373-4C4B-B1ED-D794A9411BE3}" destId="{ED936AA2-94CB-7E47-AFAE-5691ABF94950}" srcOrd="2" destOrd="0" presId="urn:microsoft.com/office/officeart/2005/8/layout/chevron1"/>
    <dgm:cxn modelId="{41E005E9-67D1-1646-8E37-1FBE99BED71C}" type="presParOf" srcId="{E1DC6152-A373-4C4B-B1ED-D794A9411BE3}" destId="{D2F15824-032D-294D-9379-DECC7DBE945A}" srcOrd="3" destOrd="0" presId="urn:microsoft.com/office/officeart/2005/8/layout/chevron1"/>
    <dgm:cxn modelId="{E9B56BD8-DFB8-EB40-99C0-B52EFD9E7461}" type="presParOf" srcId="{E1DC6152-A373-4C4B-B1ED-D794A9411BE3}" destId="{077FEC7D-7843-4A47-B264-A5C35BD82818}" srcOrd="4" destOrd="0" presId="urn:microsoft.com/office/officeart/2005/8/layout/chevron1"/>
    <dgm:cxn modelId="{59E51E5F-05B5-E148-8052-7985CF9504D2}" type="presParOf" srcId="{E1DC6152-A373-4C4B-B1ED-D794A9411BE3}" destId="{21016983-B0DD-FE4D-BC67-3E27975B2183}" srcOrd="5" destOrd="0" presId="urn:microsoft.com/office/officeart/2005/8/layout/chevron1"/>
    <dgm:cxn modelId="{D13A252B-0A11-A04C-B827-12A6DFC16DD1}" type="presParOf" srcId="{E1DC6152-A373-4C4B-B1ED-D794A9411BE3}" destId="{6D38C3C3-73E3-9D42-92E1-CB69EA7465A3}" srcOrd="6" destOrd="0" presId="urn:microsoft.com/office/officeart/2005/8/layout/chevron1"/>
    <dgm:cxn modelId="{D7275D99-0A44-B449-A41F-5864A0900057}" type="presParOf" srcId="{E1DC6152-A373-4C4B-B1ED-D794A9411BE3}" destId="{4FF4A0C8-F481-654D-A1BC-2EF37685A40D}" srcOrd="7" destOrd="0" presId="urn:microsoft.com/office/officeart/2005/8/layout/chevron1"/>
    <dgm:cxn modelId="{41AC4BAC-A33D-2841-BE6C-F4BD8F0918AD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27551F5-3752-FF4E-979C-BBFD1C6B8C6A}" type="doc">
      <dgm:prSet loTypeId="urn:microsoft.com/office/officeart/2005/8/layout/chevron1" loCatId="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72BC372-9691-6449-A067-F7EA3302313F}">
      <dgm:prSet/>
      <dgm:spPr/>
      <dgm:t>
        <a:bodyPr/>
        <a:lstStyle/>
        <a:p>
          <a:r>
            <a:rPr lang="en-US" altLang="zh-CN"/>
            <a:t>Executive Summary</a:t>
          </a:r>
          <a:endParaRPr lang="en-US"/>
        </a:p>
      </dgm:t>
    </dgm:pt>
    <dgm:pt modelId="{118CEA9D-8606-D54E-BF3D-2AE621E1A132}" type="parTrans" cxnId="{80827311-3954-D942-9F2A-7EFAE6535A45}">
      <dgm:prSet/>
      <dgm:spPr/>
      <dgm:t>
        <a:bodyPr/>
        <a:lstStyle/>
        <a:p>
          <a:endParaRPr lang="en-US"/>
        </a:p>
      </dgm:t>
    </dgm:pt>
    <dgm:pt modelId="{7E5E3548-0DC3-784B-9EF1-AF3B03F510BF}" type="sibTrans" cxnId="{80827311-3954-D942-9F2A-7EFAE6535A45}">
      <dgm:prSet/>
      <dgm:spPr/>
      <dgm:t>
        <a:bodyPr/>
        <a:lstStyle/>
        <a:p>
          <a:endParaRPr lang="en-US"/>
        </a:p>
      </dgm:t>
    </dgm:pt>
    <dgm:pt modelId="{63FC959C-6DAB-6747-AD39-A987ED02039B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7AFC1140-AF9B-824B-B0F4-48C08332AA94}" type="parTrans" cxnId="{1D9C67C6-8A6C-3C43-BB48-597EABCBE658}">
      <dgm:prSet/>
      <dgm:spPr/>
      <dgm:t>
        <a:bodyPr/>
        <a:lstStyle/>
        <a:p>
          <a:endParaRPr lang="en-US"/>
        </a:p>
      </dgm:t>
    </dgm:pt>
    <dgm:pt modelId="{62FC5E67-921C-0243-ADDC-E80FEE2CC207}" type="sibTrans" cxnId="{1D9C67C6-8A6C-3C43-BB48-597EABCBE658}">
      <dgm:prSet/>
      <dgm:spPr/>
      <dgm:t>
        <a:bodyPr/>
        <a:lstStyle/>
        <a:p>
          <a:endParaRPr lang="en-US"/>
        </a:p>
      </dgm:t>
    </dgm:pt>
    <dgm:pt modelId="{997DF8F6-7396-944C-BF1E-CAB9787AD273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9AB2791-6283-A849-9103-612137003536}" type="parTrans" cxnId="{AD517FF3-6F7F-5A4A-AF6C-753B4645F30D}">
      <dgm:prSet/>
      <dgm:spPr/>
      <dgm:t>
        <a:bodyPr/>
        <a:lstStyle/>
        <a:p>
          <a:endParaRPr lang="en-US"/>
        </a:p>
      </dgm:t>
    </dgm:pt>
    <dgm:pt modelId="{C6FDD652-2FAC-434E-9881-432701DDBAB5}" type="sibTrans" cxnId="{AD517FF3-6F7F-5A4A-AF6C-753B4645F30D}">
      <dgm:prSet/>
      <dgm:spPr/>
      <dgm:t>
        <a:bodyPr/>
        <a:lstStyle/>
        <a:p>
          <a:endParaRPr lang="en-US"/>
        </a:p>
      </dgm:t>
    </dgm:pt>
    <dgm:pt modelId="{88C98309-5C92-104F-8E63-2DB39B68E49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/>
            <a:t>Data Analysis</a:t>
          </a:r>
        </a:p>
      </dgm:t>
    </dgm:pt>
    <dgm:pt modelId="{08A6DAA1-10A3-394B-9611-06504261E032}" type="parTrans" cxnId="{49E3A5A6-F75B-7E48-89C6-1C99F49038B2}">
      <dgm:prSet/>
      <dgm:spPr/>
      <dgm:t>
        <a:bodyPr/>
        <a:lstStyle/>
        <a:p>
          <a:endParaRPr lang="en-US"/>
        </a:p>
      </dgm:t>
    </dgm:pt>
    <dgm:pt modelId="{295DE35F-B5FB-7245-93A4-89677440E63B}" type="sibTrans" cxnId="{49E3A5A6-F75B-7E48-89C6-1C99F49038B2}">
      <dgm:prSet/>
      <dgm:spPr/>
      <dgm:t>
        <a:bodyPr/>
        <a:lstStyle/>
        <a:p>
          <a:endParaRPr lang="en-US"/>
        </a:p>
      </dgm:t>
    </dgm:pt>
    <dgm:pt modelId="{028BBC1F-962D-D34E-A36F-C3183B277B15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EFE532A7-C8DC-034C-A13D-7FF606BC5F0B}" type="parTrans" cxnId="{A1C842B1-6EB7-DC42-B7D6-8721F8354F16}">
      <dgm:prSet/>
      <dgm:spPr/>
      <dgm:t>
        <a:bodyPr/>
        <a:lstStyle/>
        <a:p>
          <a:endParaRPr lang="en-US"/>
        </a:p>
      </dgm:t>
    </dgm:pt>
    <dgm:pt modelId="{B39051B2-794F-4E40-98D1-06A7AE9135C8}" type="sibTrans" cxnId="{A1C842B1-6EB7-DC42-B7D6-8721F8354F16}">
      <dgm:prSet/>
      <dgm:spPr/>
      <dgm:t>
        <a:bodyPr/>
        <a:lstStyle/>
        <a:p>
          <a:endParaRPr lang="en-US"/>
        </a:p>
      </dgm:t>
    </dgm:pt>
    <dgm:pt modelId="{E1DC6152-A373-4C4B-B1ED-D794A9411BE3}" type="pres">
      <dgm:prSet presAssocID="{427551F5-3752-FF4E-979C-BBFD1C6B8C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C87A8-F0AB-C541-AE6A-232F1B7827B1}" type="pres">
      <dgm:prSet presAssocID="{272BC372-9691-6449-A067-F7EA3302313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FC268-9357-1344-A5FC-0A898EF96322}" type="pres">
      <dgm:prSet presAssocID="{7E5E3548-0DC3-784B-9EF1-AF3B03F510BF}" presName="parTxOnlySpace" presStyleCnt="0"/>
      <dgm:spPr/>
    </dgm:pt>
    <dgm:pt modelId="{ED936AA2-94CB-7E47-AFAE-5691ABF94950}" type="pres">
      <dgm:prSet presAssocID="{63FC959C-6DAB-6747-AD39-A987ED0203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15824-032D-294D-9379-DECC7DBE945A}" type="pres">
      <dgm:prSet presAssocID="{62FC5E67-921C-0243-ADDC-E80FEE2CC207}" presName="parTxOnlySpace" presStyleCnt="0"/>
      <dgm:spPr/>
    </dgm:pt>
    <dgm:pt modelId="{077FEC7D-7843-4A47-B264-A5C35BD82818}" type="pres">
      <dgm:prSet presAssocID="{997DF8F6-7396-944C-BF1E-CAB9787AD273}" presName="parTxOnly" presStyleLbl="node1" presStyleIdx="2" presStyleCnt="5" custLinFactNeighborY="282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16983-B0DD-FE4D-BC67-3E27975B2183}" type="pres">
      <dgm:prSet presAssocID="{C6FDD652-2FAC-434E-9881-432701DDBAB5}" presName="parTxOnlySpace" presStyleCnt="0"/>
      <dgm:spPr/>
    </dgm:pt>
    <dgm:pt modelId="{6D38C3C3-73E3-9D42-92E1-CB69EA7465A3}" type="pres">
      <dgm:prSet presAssocID="{88C98309-5C92-104F-8E63-2DB39B68E49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4A0C8-F481-654D-A1BC-2EF37685A40D}" type="pres">
      <dgm:prSet presAssocID="{295DE35F-B5FB-7245-93A4-89677440E63B}" presName="parTxOnlySpace" presStyleCnt="0"/>
      <dgm:spPr/>
    </dgm:pt>
    <dgm:pt modelId="{08FE279D-35C3-FA4E-89FB-169850A58340}" type="pres">
      <dgm:prSet presAssocID="{028BBC1F-962D-D34E-A36F-C3183B277B15}" presName="parTxOnly" presStyleLbl="node1" presStyleIdx="4" presStyleCnt="5" custLinFactX="8491" custLinFactNeighborX="100000" custLinFactNeighborY="256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4729DE-FC51-EC4D-A6B8-C68ADE4C1A11}" type="presOf" srcId="{997DF8F6-7396-944C-BF1E-CAB9787AD273}" destId="{077FEC7D-7843-4A47-B264-A5C35BD82818}" srcOrd="0" destOrd="0" presId="urn:microsoft.com/office/officeart/2005/8/layout/chevron1"/>
    <dgm:cxn modelId="{AD517FF3-6F7F-5A4A-AF6C-753B4645F30D}" srcId="{427551F5-3752-FF4E-979C-BBFD1C6B8C6A}" destId="{997DF8F6-7396-944C-BF1E-CAB9787AD273}" srcOrd="2" destOrd="0" parTransId="{69AB2791-6283-A849-9103-612137003536}" sibTransId="{C6FDD652-2FAC-434E-9881-432701DDBAB5}"/>
    <dgm:cxn modelId="{C19B93C2-7BC5-1340-B770-0BFAF5EF50C7}" type="presOf" srcId="{272BC372-9691-6449-A067-F7EA3302313F}" destId="{6E9C87A8-F0AB-C541-AE6A-232F1B7827B1}" srcOrd="0" destOrd="0" presId="urn:microsoft.com/office/officeart/2005/8/layout/chevron1"/>
    <dgm:cxn modelId="{80827311-3954-D942-9F2A-7EFAE6535A45}" srcId="{427551F5-3752-FF4E-979C-BBFD1C6B8C6A}" destId="{272BC372-9691-6449-A067-F7EA3302313F}" srcOrd="0" destOrd="0" parTransId="{118CEA9D-8606-D54E-BF3D-2AE621E1A132}" sibTransId="{7E5E3548-0DC3-784B-9EF1-AF3B03F510BF}"/>
    <dgm:cxn modelId="{1554A68D-6F91-014F-AD9F-656F74C7EB0D}" type="presOf" srcId="{63FC959C-6DAB-6747-AD39-A987ED02039B}" destId="{ED936AA2-94CB-7E47-AFAE-5691ABF94950}" srcOrd="0" destOrd="0" presId="urn:microsoft.com/office/officeart/2005/8/layout/chevron1"/>
    <dgm:cxn modelId="{8924D850-45B2-3D4D-A3EC-74D39D8F2416}" type="presOf" srcId="{028BBC1F-962D-D34E-A36F-C3183B277B15}" destId="{08FE279D-35C3-FA4E-89FB-169850A58340}" srcOrd="0" destOrd="0" presId="urn:microsoft.com/office/officeart/2005/8/layout/chevron1"/>
    <dgm:cxn modelId="{A1C842B1-6EB7-DC42-B7D6-8721F8354F16}" srcId="{427551F5-3752-FF4E-979C-BBFD1C6B8C6A}" destId="{028BBC1F-962D-D34E-A36F-C3183B277B15}" srcOrd="4" destOrd="0" parTransId="{EFE532A7-C8DC-034C-A13D-7FF606BC5F0B}" sibTransId="{B39051B2-794F-4E40-98D1-06A7AE9135C8}"/>
    <dgm:cxn modelId="{49E3A5A6-F75B-7E48-89C6-1C99F49038B2}" srcId="{427551F5-3752-FF4E-979C-BBFD1C6B8C6A}" destId="{88C98309-5C92-104F-8E63-2DB39B68E498}" srcOrd="3" destOrd="0" parTransId="{08A6DAA1-10A3-394B-9611-06504261E032}" sibTransId="{295DE35F-B5FB-7245-93A4-89677440E63B}"/>
    <dgm:cxn modelId="{927814A1-F434-0749-BA3F-D85BF93AD2FF}" type="presOf" srcId="{88C98309-5C92-104F-8E63-2DB39B68E498}" destId="{6D38C3C3-73E3-9D42-92E1-CB69EA7465A3}" srcOrd="0" destOrd="0" presId="urn:microsoft.com/office/officeart/2005/8/layout/chevron1"/>
    <dgm:cxn modelId="{3E524557-E149-9344-AB40-6347F61D8B8C}" type="presOf" srcId="{427551F5-3752-FF4E-979C-BBFD1C6B8C6A}" destId="{E1DC6152-A373-4C4B-B1ED-D794A9411BE3}" srcOrd="0" destOrd="0" presId="urn:microsoft.com/office/officeart/2005/8/layout/chevron1"/>
    <dgm:cxn modelId="{1D9C67C6-8A6C-3C43-BB48-597EABCBE658}" srcId="{427551F5-3752-FF4E-979C-BBFD1C6B8C6A}" destId="{63FC959C-6DAB-6747-AD39-A987ED02039B}" srcOrd="1" destOrd="0" parTransId="{7AFC1140-AF9B-824B-B0F4-48C08332AA94}" sibTransId="{62FC5E67-921C-0243-ADDC-E80FEE2CC207}"/>
    <dgm:cxn modelId="{94786E91-6C8D-EC4F-8EED-9B2B72384C7B}" type="presParOf" srcId="{E1DC6152-A373-4C4B-B1ED-D794A9411BE3}" destId="{6E9C87A8-F0AB-C541-AE6A-232F1B7827B1}" srcOrd="0" destOrd="0" presId="urn:microsoft.com/office/officeart/2005/8/layout/chevron1"/>
    <dgm:cxn modelId="{C86C3CA7-A449-E64A-9739-8735C1764BA0}" type="presParOf" srcId="{E1DC6152-A373-4C4B-B1ED-D794A9411BE3}" destId="{E6AFC268-9357-1344-A5FC-0A898EF96322}" srcOrd="1" destOrd="0" presId="urn:microsoft.com/office/officeart/2005/8/layout/chevron1"/>
    <dgm:cxn modelId="{65CC1C01-F376-2148-8F7F-7540F07BEA69}" type="presParOf" srcId="{E1DC6152-A373-4C4B-B1ED-D794A9411BE3}" destId="{ED936AA2-94CB-7E47-AFAE-5691ABF94950}" srcOrd="2" destOrd="0" presId="urn:microsoft.com/office/officeart/2005/8/layout/chevron1"/>
    <dgm:cxn modelId="{41E005E9-67D1-1646-8E37-1FBE99BED71C}" type="presParOf" srcId="{E1DC6152-A373-4C4B-B1ED-D794A9411BE3}" destId="{D2F15824-032D-294D-9379-DECC7DBE945A}" srcOrd="3" destOrd="0" presId="urn:microsoft.com/office/officeart/2005/8/layout/chevron1"/>
    <dgm:cxn modelId="{E9B56BD8-DFB8-EB40-99C0-B52EFD9E7461}" type="presParOf" srcId="{E1DC6152-A373-4C4B-B1ED-D794A9411BE3}" destId="{077FEC7D-7843-4A47-B264-A5C35BD82818}" srcOrd="4" destOrd="0" presId="urn:microsoft.com/office/officeart/2005/8/layout/chevron1"/>
    <dgm:cxn modelId="{59E51E5F-05B5-E148-8052-7985CF9504D2}" type="presParOf" srcId="{E1DC6152-A373-4C4B-B1ED-D794A9411BE3}" destId="{21016983-B0DD-FE4D-BC67-3E27975B2183}" srcOrd="5" destOrd="0" presId="urn:microsoft.com/office/officeart/2005/8/layout/chevron1"/>
    <dgm:cxn modelId="{D13A252B-0A11-A04C-B827-12A6DFC16DD1}" type="presParOf" srcId="{E1DC6152-A373-4C4B-B1ED-D794A9411BE3}" destId="{6D38C3C3-73E3-9D42-92E1-CB69EA7465A3}" srcOrd="6" destOrd="0" presId="urn:microsoft.com/office/officeart/2005/8/layout/chevron1"/>
    <dgm:cxn modelId="{D7275D99-0A44-B449-A41F-5864A0900057}" type="presParOf" srcId="{E1DC6152-A373-4C4B-B1ED-D794A9411BE3}" destId="{4FF4A0C8-F481-654D-A1BC-2EF37685A40D}" srcOrd="7" destOrd="0" presId="urn:microsoft.com/office/officeart/2005/8/layout/chevron1"/>
    <dgm:cxn modelId="{41AC4BAC-A33D-2841-BE6C-F4BD8F0918AD}" type="presParOf" srcId="{E1DC6152-A373-4C4B-B1ED-D794A9411BE3}" destId="{08FE279D-35C3-FA4E-89FB-169850A5834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E8B98-D847-48CF-ADC7-9519E903EC6A}">
      <dsp:nvSpPr>
        <dsp:cNvPr id="0" name=""/>
        <dsp:cNvSpPr/>
      </dsp:nvSpPr>
      <dsp:spPr>
        <a:xfrm>
          <a:off x="3439098" y="446"/>
          <a:ext cx="7306112" cy="17412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AEF82-A353-401D-B43F-0798B0E88F3F}">
      <dsp:nvSpPr>
        <dsp:cNvPr id="0" name=""/>
        <dsp:cNvSpPr/>
      </dsp:nvSpPr>
      <dsp:spPr>
        <a:xfrm>
          <a:off x="4659" y="446"/>
          <a:ext cx="3434438" cy="1741289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Geographic</a:t>
          </a:r>
        </a:p>
      </dsp:txBody>
      <dsp:txXfrm>
        <a:off x="89662" y="85449"/>
        <a:ext cx="3264432" cy="1571283"/>
      </dsp:txXfrm>
    </dsp:sp>
    <dsp:sp modelId="{B9CB820F-72B1-484A-BE50-110CD149F5B0}">
      <dsp:nvSpPr>
        <dsp:cNvPr id="0" name=""/>
        <dsp:cNvSpPr/>
      </dsp:nvSpPr>
      <dsp:spPr>
        <a:xfrm>
          <a:off x="3477117" y="1915864"/>
          <a:ext cx="7269917" cy="17412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8F41B-EB84-4FFF-9988-D9F38443831B}">
      <dsp:nvSpPr>
        <dsp:cNvPr id="0" name=""/>
        <dsp:cNvSpPr/>
      </dsp:nvSpPr>
      <dsp:spPr>
        <a:xfrm>
          <a:off x="2834" y="1915864"/>
          <a:ext cx="3474283" cy="1741289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Economic</a:t>
          </a:r>
        </a:p>
      </dsp:txBody>
      <dsp:txXfrm>
        <a:off x="87837" y="2000867"/>
        <a:ext cx="3304277" cy="15712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gradFill rotWithShape="0">
          <a:gsLst>
            <a:gs pos="0">
              <a:srgbClr val="FFC000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rgbClr>
            </a:gs>
            <a:gs pos="50000">
              <a:srgbClr val="FFC000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rgbClr>
            </a:gs>
            <a:gs pos="100000">
              <a:srgbClr val="FFC000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C87A8-F0AB-C541-AE6A-232F1B7827B1}">
      <dsp:nvSpPr>
        <dsp:cNvPr id="0" name=""/>
        <dsp:cNvSpPr/>
      </dsp:nvSpPr>
      <dsp:spPr>
        <a:xfrm>
          <a:off x="268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/>
            <a:t>Executive Summary</a:t>
          </a:r>
          <a:endParaRPr lang="en-US" sz="1700" kern="1200"/>
        </a:p>
      </dsp:txBody>
      <dsp:txXfrm>
        <a:off x="243567" y="0"/>
        <a:ext cx="1906243" cy="481768"/>
      </dsp:txXfrm>
    </dsp:sp>
    <dsp:sp modelId="{ED936AA2-94CB-7E47-AFAE-5691ABF94950}">
      <dsp:nvSpPr>
        <dsp:cNvPr id="0" name=""/>
        <dsp:cNvSpPr/>
      </dsp:nvSpPr>
      <dsp:spPr>
        <a:xfrm>
          <a:off x="2151893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Problem Statement</a:t>
          </a:r>
        </a:p>
      </dsp:txBody>
      <dsp:txXfrm>
        <a:off x="2392777" y="0"/>
        <a:ext cx="1906243" cy="481768"/>
      </dsp:txXfrm>
    </dsp:sp>
    <dsp:sp modelId="{077FEC7D-7843-4A47-B264-A5C35BD82818}">
      <dsp:nvSpPr>
        <dsp:cNvPr id="0" name=""/>
        <dsp:cNvSpPr/>
      </dsp:nvSpPr>
      <dsp:spPr>
        <a:xfrm>
          <a:off x="4301102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Modeling</a:t>
          </a:r>
        </a:p>
      </dsp:txBody>
      <dsp:txXfrm>
        <a:off x="4541986" y="0"/>
        <a:ext cx="1906243" cy="481768"/>
      </dsp:txXfrm>
    </dsp:sp>
    <dsp:sp modelId="{6D38C3C3-73E3-9D42-92E1-CB69EA7465A3}">
      <dsp:nvSpPr>
        <dsp:cNvPr id="0" name=""/>
        <dsp:cNvSpPr/>
      </dsp:nvSpPr>
      <dsp:spPr>
        <a:xfrm>
          <a:off x="6450312" y="0"/>
          <a:ext cx="2388011" cy="48176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Analysis</a:t>
          </a:r>
        </a:p>
      </dsp:txBody>
      <dsp:txXfrm>
        <a:off x="6691196" y="0"/>
        <a:ext cx="1906243" cy="481768"/>
      </dsp:txXfrm>
    </dsp:sp>
    <dsp:sp modelId="{08FE279D-35C3-FA4E-89FB-169850A58340}">
      <dsp:nvSpPr>
        <dsp:cNvPr id="0" name=""/>
        <dsp:cNvSpPr/>
      </dsp:nvSpPr>
      <dsp:spPr>
        <a:xfrm>
          <a:off x="8602205" y="0"/>
          <a:ext cx="2388011" cy="481768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Recommendations</a:t>
          </a:r>
        </a:p>
      </dsp:txBody>
      <dsp:txXfrm>
        <a:off x="8843089" y="0"/>
        <a:ext cx="1906243" cy="481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93C52-2972-4AD0-A9FD-F74647D7EBC6}" type="datetimeFigureOut">
              <a:rPr lang="en-US"/>
              <a:t>6/24/17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75733-1AF2-4575-A844-2A1560D7174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2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8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4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67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6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0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7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2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1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66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0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23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26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Only 106 pharmacy has sales value.(in the given 1097 list)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39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5733-1AF2-4575-A844-2A1560D7174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3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36296" r="26613" b="-92"/>
          <a:stretch/>
        </p:blipFill>
        <p:spPr>
          <a:xfrm>
            <a:off x="69850" y="31247"/>
            <a:ext cx="12007850" cy="6933077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5870" y="365125"/>
            <a:ext cx="9487930" cy="9817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82" y="101021"/>
            <a:ext cx="1924319" cy="914528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396314" y="1408668"/>
            <a:ext cx="1036731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80497-6E72-5D44-95B1-7F89FC65DF4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40E7D-80C0-E54D-A5F4-741F20ABE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3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1.xml"/><Relationship Id="rId12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diagramData" Target="../diagrams/data11.xml"/><Relationship Id="rId9" Type="http://schemas.openxmlformats.org/officeDocument/2006/relationships/diagramLayout" Target="../diagrams/layout11.xml"/><Relationship Id="rId10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507" y="2103487"/>
            <a:ext cx="9471951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How can small independent pharmacies compete with the big chains?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48197"/>
            <a:ext cx="10892003" cy="1309357"/>
          </a:xfrm>
        </p:spPr>
        <p:txBody>
          <a:bodyPr/>
          <a:lstStyle/>
          <a:p>
            <a:pPr algn="r"/>
            <a:r>
              <a:rPr lang="en-US" dirty="0">
                <a:latin typeface="Apple Symbols" charset="0"/>
                <a:ea typeface="Apple Symbols" charset="0"/>
                <a:cs typeface="Apple Symbols" charset="0"/>
              </a:rPr>
              <a:t>Group member: </a:t>
            </a:r>
            <a:r>
              <a:rPr lang="en-US" dirty="0">
                <a:latin typeface="Apple Symbols" charset="0"/>
                <a:ea typeface="Apple Symbols" charset="0"/>
                <a:cs typeface="Apple Symbols" charset="0"/>
              </a:rPr>
              <a:t>Yue </a:t>
            </a:r>
            <a:r>
              <a:rPr lang="en-US" smtClean="0">
                <a:latin typeface="Apple Symbols" charset="0"/>
                <a:ea typeface="Apple Symbols" charset="0"/>
                <a:cs typeface="Apple Symbols" charset="0"/>
              </a:rPr>
              <a:t>Yu</a:t>
            </a:r>
            <a:r>
              <a:rPr lang="en-US" smtClean="0">
                <a:latin typeface="Apple Symbols" charset="0"/>
                <a:ea typeface="Apple Symbols" charset="0"/>
                <a:cs typeface="Apple Symbols" charset="0"/>
              </a:rPr>
              <a:t>, </a:t>
            </a:r>
            <a:r>
              <a:rPr lang="en-US" dirty="0" err="1" smtClean="0">
                <a:latin typeface="Apple Symbols" charset="0"/>
                <a:ea typeface="Apple Symbols" charset="0"/>
                <a:cs typeface="Apple Symbols" charset="0"/>
              </a:rPr>
              <a:t>Ruokai</a:t>
            </a:r>
            <a:r>
              <a:rPr lang="en-US" dirty="0" smtClean="0">
                <a:latin typeface="Apple Symbols" charset="0"/>
                <a:ea typeface="Apple Symbols" charset="0"/>
                <a:cs typeface="Apple Symbols" charset="0"/>
              </a:rPr>
              <a:t> </a:t>
            </a:r>
            <a:r>
              <a:rPr lang="en-US" dirty="0">
                <a:latin typeface="Apple Symbols" charset="0"/>
                <a:ea typeface="Apple Symbols" charset="0"/>
                <a:cs typeface="Apple Symbols" charset="0"/>
              </a:rPr>
              <a:t>Zhao, Yan Tan, Yuan </a:t>
            </a:r>
            <a:r>
              <a:rPr lang="en-US" dirty="0" smtClean="0">
                <a:latin typeface="Apple Symbols" charset="0"/>
                <a:ea typeface="Apple Symbols" charset="0"/>
                <a:cs typeface="Apple Symbols" charset="0"/>
              </a:rPr>
              <a:t>Yao</a:t>
            </a:r>
            <a:endParaRPr lang="en-US" dirty="0">
              <a:latin typeface="Apple Symbols" charset="0"/>
              <a:ea typeface="Apple Symbols" charset="0"/>
              <a:cs typeface="Apple Symbo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52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Analysis - </a:t>
            </a:r>
            <a:r>
              <a:rPr lang="en-US" sz="3200" dirty="0"/>
              <a:t>We analyzed the data from geographic and economic perspective...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236" y="4514625"/>
            <a:ext cx="557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Pharmacies in CT has a relatively higher average sales per Pharmacy.</a:t>
            </a:r>
          </a:p>
          <a:p>
            <a:r>
              <a:rPr lang="en-US" dirty="0"/>
              <a:t>Pharmacies in DE and NY  has much lower average sales.</a:t>
            </a:r>
          </a:p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54313"/>
              </p:ext>
            </p:extLst>
          </p:nvPr>
        </p:nvGraphicFramePr>
        <p:xfrm>
          <a:off x="6178951" y="2755726"/>
          <a:ext cx="5834765" cy="2959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447308"/>
              </p:ext>
            </p:extLst>
          </p:nvPr>
        </p:nvGraphicFramePr>
        <p:xfrm>
          <a:off x="795516" y="1441281"/>
          <a:ext cx="4724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999102" y="1803403"/>
            <a:ext cx="563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NJ and CT occupy most parts of the sales in Pharmacy.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0541" y="5714954"/>
            <a:ext cx="1865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pharmacy sales in states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1788" y="4001877"/>
            <a:ext cx="1865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/>
              <a:t>Sales make up</a:t>
            </a:r>
            <a:endParaRPr lang="en-US" sz="12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1201783" y="6374675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4220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Analysis - </a:t>
            </a:r>
            <a:r>
              <a:rPr lang="en-US" sz="3200" dirty="0"/>
              <a:t>We compared two locations’</a:t>
            </a:r>
            <a:r>
              <a:rPr lang="zh-CN" altLang="en-US" sz="3200" dirty="0"/>
              <a:t> </a:t>
            </a:r>
            <a:r>
              <a:rPr lang="en-US" sz="3200" dirty="0"/>
              <a:t>customer purchasing tendency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51574"/>
              </p:ext>
            </p:extLst>
          </p:nvPr>
        </p:nvGraphicFramePr>
        <p:xfrm>
          <a:off x="850766" y="3897697"/>
          <a:ext cx="5609229" cy="2292666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5078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479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87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595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8710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3515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ST_CD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PROD_DESC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quantity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Average 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ABD PAD STERILE 5"X9" 25CT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0.3596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15.47992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GAUZE 6 PLY ST 4X4 SPG 2X25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0.4796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HASK ARGAN OIL DEEP TREATMENT 12X1.75OZ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2.39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TYROS 1 INFANT FORMULA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55.25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GLOVE CURAD EXAM 3G VINYL PF LG 100CT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87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STAMPS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CANDY &amp; BEVERAGE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DME OPEN DEPARTMENT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69.84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TRIAD HYDRO WND GEL PST 2.5 OZ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13.99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PURPOSE GENTLE CLEANSING WASH 6OZ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6.89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033087"/>
              </p:ext>
            </p:extLst>
          </p:nvPr>
        </p:nvGraphicFramePr>
        <p:xfrm>
          <a:off x="850766" y="1636860"/>
          <a:ext cx="5759069" cy="2231316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5186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71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06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32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4140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93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ST_CD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rowSpan="1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PROD_DESC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Average 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BABY SHAMPOO MY FAIR BABY 12X12OZ PUC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23.758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ORAL B TOOTHBRUSH PRO HEALTH KIDS MED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R>
                      <a:noFill/>
                    </a:ln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LUCKY SOAP DEODORANT BAR 12X2PK PUC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R>
                      <a:noFill/>
                    </a:ln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RELIEF 20-30 KH CT W/SIL XLF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CONV 403326 DUO DERM DRS 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43.1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ABDOMINAL BINDER SUPPORT LGE FUTURO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33.99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MUELLER ABDOMEN SUPPORT SM/MED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23.99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WRIST BRACE SM/MD RIGHT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19.63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R>
                      <a:noFill/>
                    </a:ln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MUELLER ABDOMEN SUPPORT LG/XL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R>
                      <a:noFill/>
                    </a:ln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KNEE SUPPORT CLOSED 4533 MUELLER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15.49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21640" y="1572301"/>
            <a:ext cx="5110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in DE tend to buy more expensive products in pharmacies. Since the average price of the top selling items in DE is 8 dollars higher than in CT. 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1639" y="5604762"/>
            <a:ext cx="520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Pharmacies in CT have the highest average unit price while those in DE have lower average unit price.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3330003"/>
              </p:ext>
            </p:extLst>
          </p:nvPr>
        </p:nvGraphicFramePr>
        <p:xfrm>
          <a:off x="7616058" y="2870303"/>
          <a:ext cx="3910749" cy="2346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Notched Right Arrow 12"/>
          <p:cNvSpPr/>
          <p:nvPr/>
        </p:nvSpPr>
        <p:spPr>
          <a:xfrm>
            <a:off x="6173086" y="2125455"/>
            <a:ext cx="361768" cy="272117"/>
          </a:xfrm>
          <a:prstGeom prst="notch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otched Right Arrow 13"/>
          <p:cNvSpPr/>
          <p:nvPr/>
        </p:nvSpPr>
        <p:spPr>
          <a:xfrm rot="5400000">
            <a:off x="11238986" y="5287820"/>
            <a:ext cx="361768" cy="272117"/>
          </a:xfrm>
          <a:prstGeom prst="notch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1201783" y="6374675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20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Analysis - </a:t>
            </a:r>
            <a:r>
              <a:rPr lang="en-US" sz="3200" dirty="0">
                <a:solidFill>
                  <a:srgbClr val="000000"/>
                </a:solidFill>
                <a:latin typeface="Calibri Light"/>
              </a:rPr>
              <a:t>Factors need to take into consideration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08147884"/>
              </p:ext>
            </p:extLst>
          </p:nvPr>
        </p:nvGraphicFramePr>
        <p:xfrm>
          <a:off x="932981" y="2235720"/>
          <a:ext cx="1074987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/>
          </p:nvPr>
        </p:nvGraphicFramePr>
        <p:xfrm>
          <a:off x="1207008" y="6377940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63168" y="4681858"/>
            <a:ext cx="630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Pharmacies in DE should stock more items with high price tag.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Pharmacies in CT should stock more items with low price tag.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3168" y="2597884"/>
            <a:ext cx="6304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We would like to recommend pharmacies in other states to add more categories which sell well in CT.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We recommend the owner to choose CT as the target location.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604018"/>
            <a:ext cx="767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＊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US" altLang="zh-CN" dirty="0"/>
              <a:t>are 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assumption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reliable.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26931" cy="4351338"/>
          </a:xfrm>
        </p:spPr>
        <p:txBody>
          <a:bodyPr/>
          <a:lstStyle/>
          <a:p>
            <a:r>
              <a:rPr lang="en-US" dirty="0"/>
              <a:t>Products and categories optimization:</a:t>
            </a:r>
          </a:p>
          <a:p>
            <a:pPr lvl="1"/>
            <a:r>
              <a:rPr lang="en-US" dirty="0"/>
              <a:t>Discontinue the products that didn’t generate revenue.</a:t>
            </a:r>
          </a:p>
          <a:p>
            <a:pPr lvl="1"/>
            <a:r>
              <a:rPr lang="en-US" dirty="0"/>
              <a:t>Expand top5 categories to 64 pharmacies which generated revenue but didn’t carry the top5.</a:t>
            </a:r>
          </a:p>
          <a:p>
            <a:r>
              <a:rPr lang="en-US" dirty="0"/>
              <a:t>Inventory management:</a:t>
            </a:r>
          </a:p>
          <a:p>
            <a:pPr lvl="1"/>
            <a:r>
              <a:rPr lang="en-US" dirty="0"/>
              <a:t>1036 products should always be in stock. (&gt;$1000 &amp; Top3 major categories).</a:t>
            </a:r>
          </a:p>
          <a:p>
            <a:r>
              <a:rPr lang="en-US" dirty="0"/>
              <a:t>Geographic and economic recommendations:</a:t>
            </a:r>
          </a:p>
          <a:p>
            <a:pPr lvl="1"/>
            <a:r>
              <a:rPr lang="en-US" dirty="0"/>
              <a:t>Open new pharmacies in CT.</a:t>
            </a:r>
          </a:p>
          <a:p>
            <a:pPr lvl="1"/>
            <a:r>
              <a:rPr lang="en-US" dirty="0"/>
              <a:t>Pharmacies should have more high price products in DE and cheaper ones in CT.</a:t>
            </a:r>
          </a:p>
          <a:p>
            <a:pPr lvl="1"/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81816623"/>
              </p:ext>
            </p:extLst>
          </p:nvPr>
        </p:nvGraphicFramePr>
        <p:xfrm>
          <a:off x="1207008" y="6377940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07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69476" y="2794820"/>
            <a:ext cx="9487930" cy="98176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1913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Products with sales greater than $1000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313" y="1495425"/>
            <a:ext cx="8586787" cy="4925582"/>
          </a:xfrm>
        </p:spPr>
      </p:pic>
    </p:spTree>
    <p:extLst>
      <p:ext uri="{BB962C8B-B14F-4D97-AF65-F5344CB8AC3E}">
        <p14:creationId xmlns:p14="http://schemas.microsoft.com/office/powerpoint/2010/main" val="1380974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Products that do not have sales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4535" y="1685925"/>
            <a:ext cx="3533775" cy="1781175"/>
          </a:xfrm>
        </p:spPr>
      </p:pic>
    </p:spTree>
    <p:extLst>
      <p:ext uri="{BB962C8B-B14F-4D97-AF65-F5344CB8AC3E}">
        <p14:creationId xmlns:p14="http://schemas.microsoft.com/office/powerpoint/2010/main" val="407445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Products from top 3 major category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1236" y="1825625"/>
            <a:ext cx="6209527" cy="4351338"/>
          </a:xfrm>
        </p:spPr>
      </p:pic>
    </p:spTree>
    <p:extLst>
      <p:ext uri="{BB962C8B-B14F-4D97-AF65-F5344CB8AC3E}">
        <p14:creationId xmlns:p14="http://schemas.microsoft.com/office/powerpoint/2010/main" val="5882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selling products in each state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025" y="2734469"/>
            <a:ext cx="5695950" cy="2533650"/>
          </a:xfrm>
        </p:spPr>
      </p:pic>
    </p:spTree>
    <p:extLst>
      <p:ext uri="{BB962C8B-B14F-4D97-AF65-F5344CB8AC3E}">
        <p14:creationId xmlns:p14="http://schemas.microsoft.com/office/powerpoint/2010/main" val="2137876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Sales for top 5 major category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5817" y="2254698"/>
            <a:ext cx="5645195" cy="2708621"/>
          </a:xfrm>
        </p:spPr>
      </p:pic>
    </p:spTree>
    <p:extLst>
      <p:ext uri="{BB962C8B-B14F-4D97-AF65-F5344CB8AC3E}">
        <p14:creationId xmlns:p14="http://schemas.microsoft.com/office/powerpoint/2010/main" val="257882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en-US" altLang="zh-CN"/>
              <a:t>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  <a:p>
            <a:r>
              <a:rPr lang="en-US"/>
              <a:t>Problem statement</a:t>
            </a:r>
          </a:p>
          <a:p>
            <a:r>
              <a:rPr lang="en-US"/>
              <a:t>Data modeling</a:t>
            </a:r>
          </a:p>
          <a:p>
            <a:r>
              <a:rPr lang="en-US"/>
              <a:t>Data analysis</a:t>
            </a:r>
          </a:p>
          <a:p>
            <a:r>
              <a:rPr lang="en-US"/>
              <a:t>Recommendations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9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Major category in each pharmacy with sales</a:t>
            </a:r>
            <a:endParaRPr lang="en-US">
              <a:latin typeface="Calibri Ligh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5802" y="2390503"/>
            <a:ext cx="6286673" cy="2525191"/>
          </a:xfrm>
        </p:spPr>
      </p:pic>
    </p:spTree>
    <p:extLst>
      <p:ext uri="{BB962C8B-B14F-4D97-AF65-F5344CB8AC3E}">
        <p14:creationId xmlns:p14="http://schemas.microsoft.com/office/powerpoint/2010/main" val="403020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products by sales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932" y="2001044"/>
            <a:ext cx="6238875" cy="4000500"/>
          </a:xfrm>
        </p:spPr>
      </p:pic>
    </p:spTree>
    <p:extLst>
      <p:ext uri="{BB962C8B-B14F-4D97-AF65-F5344CB8AC3E}">
        <p14:creationId xmlns:p14="http://schemas.microsoft.com/office/powerpoint/2010/main" val="153964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segments by sales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0375" y="2096294"/>
            <a:ext cx="6191250" cy="3810000"/>
          </a:xfrm>
        </p:spPr>
      </p:pic>
    </p:spTree>
    <p:extLst>
      <p:ext uri="{BB962C8B-B14F-4D97-AF65-F5344CB8AC3E}">
        <p14:creationId xmlns:p14="http://schemas.microsoft.com/office/powerpoint/2010/main" val="87381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 Light"/>
              </a:rPr>
              <a:t>Total sales for top 3000 products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8137" y="2877344"/>
            <a:ext cx="3895725" cy="2247900"/>
          </a:xfrm>
        </p:spPr>
      </p:pic>
    </p:spTree>
    <p:extLst>
      <p:ext uri="{BB962C8B-B14F-4D97-AF65-F5344CB8AC3E}">
        <p14:creationId xmlns:p14="http://schemas.microsoft.com/office/powerpoint/2010/main" val="1311331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sales for top 300 products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4325" y="2882106"/>
            <a:ext cx="3943350" cy="2238375"/>
          </a:xfrm>
        </p:spPr>
      </p:pic>
    </p:spTree>
    <p:extLst>
      <p:ext uri="{BB962C8B-B14F-4D97-AF65-F5344CB8AC3E}">
        <p14:creationId xmlns:p14="http://schemas.microsoft.com/office/powerpoint/2010/main" val="927028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Product categories not being carried that should be? 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63" y="1491748"/>
            <a:ext cx="4860950" cy="159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578" y="1478685"/>
            <a:ext cx="3733936" cy="53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2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202685"/>
              </p:ext>
            </p:extLst>
          </p:nvPr>
        </p:nvGraphicFramePr>
        <p:xfrm>
          <a:off x="974558" y="2562726"/>
          <a:ext cx="5765800" cy="2279650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675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5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7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44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19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5125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ST_CD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 of Phrmcy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Averge sales/no of Phrmcy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salesquantity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sales/salesquantity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3366115.26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11687.90021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505533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6.658547038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2018783.09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10299.91372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272902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7.397465354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1416245.51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33720.13119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103364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13.70153545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1004424.93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2575.448538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97037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10.35094789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580191.82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11376.3102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99862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5.809935912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282871.94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13470.09238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52149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5.424302288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6306.13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1576.5325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5.630473214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76716" y="2174796"/>
            <a:ext cx="5354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-US" dirty="0"/>
              <a:t>:</a:t>
            </a:r>
          </a:p>
          <a:p>
            <a:r>
              <a:rPr lang="en-US" dirty="0"/>
              <a:t>select </a:t>
            </a:r>
            <a:r>
              <a:rPr lang="en-US" dirty="0" err="1"/>
              <a:t>st_cd</a:t>
            </a:r>
            <a:r>
              <a:rPr lang="en-US" dirty="0"/>
              <a:t>, sum(</a:t>
            </a:r>
            <a:r>
              <a:rPr lang="en-US" dirty="0" err="1"/>
              <a:t>sls_qty</a:t>
            </a:r>
            <a:r>
              <a:rPr lang="en-US" dirty="0"/>
              <a:t>) as '</a:t>
            </a:r>
            <a:r>
              <a:rPr lang="en-US" dirty="0" err="1"/>
              <a:t>sales'from</a:t>
            </a:r>
            <a:r>
              <a:rPr lang="en-US" dirty="0"/>
              <a:t> PHRMCY_MASTER, </a:t>
            </a:r>
            <a:r>
              <a:rPr lang="en-US" dirty="0" err="1"/>
              <a:t>pos_transwhere</a:t>
            </a:r>
            <a:r>
              <a:rPr lang="en-US" dirty="0"/>
              <a:t> PHRMCY_MASTER.PHRMCY_NBR=</a:t>
            </a:r>
            <a:r>
              <a:rPr lang="en-US" dirty="0" err="1"/>
              <a:t>pos_trans.PHRMCY_NBRgroup</a:t>
            </a:r>
            <a:r>
              <a:rPr lang="en-US" dirty="0"/>
              <a:t> by </a:t>
            </a:r>
            <a:r>
              <a:rPr lang="en-US" dirty="0" err="1"/>
              <a:t>st_cdorder</a:t>
            </a:r>
            <a:r>
              <a:rPr lang="en-US" dirty="0"/>
              <a:t> by sales DESC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76716" y="4001294"/>
            <a:ext cx="5354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dirty="0"/>
              <a:t>:</a:t>
            </a:r>
          </a:p>
          <a:p>
            <a:r>
              <a:rPr lang="en-US" dirty="0"/>
              <a:t>SELECT ST_CD, sum(</a:t>
            </a:r>
            <a:r>
              <a:rPr lang="en-US" dirty="0" err="1"/>
              <a:t>ext_sls_amt</a:t>
            </a:r>
            <a:r>
              <a:rPr lang="en-US" dirty="0"/>
              <a:t>) as '</a:t>
            </a:r>
            <a:r>
              <a:rPr lang="en-US" dirty="0" err="1"/>
              <a:t>sales'FROM</a:t>
            </a:r>
            <a:r>
              <a:rPr lang="en-US" dirty="0"/>
              <a:t> </a:t>
            </a:r>
            <a:r>
              <a:rPr lang="en-US" dirty="0" err="1"/>
              <a:t>pos_trans</a:t>
            </a:r>
            <a:r>
              <a:rPr lang="en-US" dirty="0"/>
              <a:t>, </a:t>
            </a:r>
            <a:r>
              <a:rPr lang="en-US" dirty="0" err="1"/>
              <a:t>PHRMCY_MASTERwhere</a:t>
            </a:r>
            <a:r>
              <a:rPr lang="en-US" dirty="0"/>
              <a:t> </a:t>
            </a:r>
            <a:r>
              <a:rPr lang="en-US" dirty="0" err="1"/>
              <a:t>pos_trans.PHRMCY_NBR</a:t>
            </a:r>
            <a:r>
              <a:rPr lang="en-US" dirty="0"/>
              <a:t>=</a:t>
            </a:r>
            <a:r>
              <a:rPr lang="en-US" dirty="0" err="1"/>
              <a:t>PHRMCY_MASTER.PHRMCY_NBRgroup</a:t>
            </a:r>
            <a:r>
              <a:rPr lang="en-US" dirty="0"/>
              <a:t> by </a:t>
            </a:r>
            <a:r>
              <a:rPr lang="en-US" dirty="0" err="1"/>
              <a:t>ST_CDorder</a:t>
            </a:r>
            <a:r>
              <a:rPr lang="en-US" dirty="0"/>
              <a:t> by sales </a:t>
            </a:r>
            <a:r>
              <a:rPr lang="en-US" dirty="0" err="1"/>
              <a:t>desc</a:t>
            </a:r>
            <a:r>
              <a:rPr lang="en-US" dirty="0"/>
              <a:t>;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and economic</a:t>
            </a:r>
          </a:p>
        </p:txBody>
      </p:sp>
    </p:spTree>
    <p:extLst>
      <p:ext uri="{BB962C8B-B14F-4D97-AF65-F5344CB8AC3E}">
        <p14:creationId xmlns:p14="http://schemas.microsoft.com/office/powerpoint/2010/main" val="15325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4411" y="1498937"/>
            <a:ext cx="52698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    `</a:t>
            </a:r>
            <a:r>
              <a:rPr lang="en-US" dirty="0" err="1"/>
              <a:t>phrmcy</a:t>
            </a:r>
            <a:r>
              <a:rPr lang="en-US" dirty="0"/>
              <a:t> </a:t>
            </a:r>
            <a:r>
              <a:rPr lang="en-US" dirty="0" err="1"/>
              <a:t>master`.ST_CD</a:t>
            </a:r>
            <a:r>
              <a:rPr lang="en-US" dirty="0"/>
              <a:t>,    </a:t>
            </a:r>
            <a:r>
              <a:rPr lang="en-US" dirty="0" err="1"/>
              <a:t>pos_trans.EXT_SLS_AMT</a:t>
            </a:r>
            <a:r>
              <a:rPr lang="en-US" dirty="0"/>
              <a:t>,    </a:t>
            </a:r>
            <a:r>
              <a:rPr lang="en-US" dirty="0" err="1"/>
              <a:t>prod_master.PROD_DESCFROM</a:t>
            </a:r>
            <a:r>
              <a:rPr lang="en-US" dirty="0"/>
              <a:t>    `</a:t>
            </a:r>
            <a:r>
              <a:rPr lang="en-US" dirty="0" err="1"/>
              <a:t>phrmcy</a:t>
            </a:r>
            <a:r>
              <a:rPr lang="en-US" dirty="0"/>
              <a:t> master`        JOIN    </a:t>
            </a:r>
            <a:r>
              <a:rPr lang="en-US" dirty="0" err="1"/>
              <a:t>pos_trans</a:t>
            </a:r>
            <a:r>
              <a:rPr lang="en-US" dirty="0"/>
              <a:t> ON `</a:t>
            </a:r>
            <a:r>
              <a:rPr lang="en-US" dirty="0" err="1"/>
              <a:t>phrmcy</a:t>
            </a:r>
            <a:r>
              <a:rPr lang="en-US" dirty="0"/>
              <a:t> </a:t>
            </a:r>
            <a:r>
              <a:rPr lang="en-US" dirty="0" err="1"/>
              <a:t>master`.PHRMCY_NBR</a:t>
            </a:r>
            <a:r>
              <a:rPr lang="en-US" dirty="0"/>
              <a:t> = </a:t>
            </a:r>
            <a:r>
              <a:rPr lang="en-US" dirty="0" err="1"/>
              <a:t>pos_trans.PHRMCY_NBR</a:t>
            </a:r>
            <a:r>
              <a:rPr lang="en-US" dirty="0"/>
              <a:t>        JOIN    </a:t>
            </a:r>
            <a:r>
              <a:rPr lang="en-US" dirty="0" err="1"/>
              <a:t>prod_master</a:t>
            </a:r>
            <a:r>
              <a:rPr lang="en-US" dirty="0"/>
              <a:t> ON </a:t>
            </a:r>
            <a:r>
              <a:rPr lang="en-US" dirty="0" err="1"/>
              <a:t>pos_trans.PROD_NBR</a:t>
            </a:r>
            <a:r>
              <a:rPr lang="en-US" dirty="0"/>
              <a:t> = </a:t>
            </a:r>
            <a:r>
              <a:rPr lang="en-US" dirty="0" err="1"/>
              <a:t>prod_master.PROD_NBRGROUP</a:t>
            </a:r>
            <a:r>
              <a:rPr lang="en-US" dirty="0"/>
              <a:t> BY </a:t>
            </a:r>
            <a:r>
              <a:rPr lang="en-US" dirty="0" err="1"/>
              <a:t>prod_master.PROD_DESCORDER</a:t>
            </a:r>
            <a:r>
              <a:rPr lang="en-US" dirty="0"/>
              <a:t> BY `</a:t>
            </a:r>
            <a:r>
              <a:rPr lang="en-US" dirty="0" err="1"/>
              <a:t>phrmcy</a:t>
            </a:r>
            <a:r>
              <a:rPr lang="en-US" dirty="0"/>
              <a:t> </a:t>
            </a:r>
            <a:r>
              <a:rPr lang="en-US" dirty="0" err="1"/>
              <a:t>master`.ST_CD</a:t>
            </a:r>
            <a:r>
              <a:rPr lang="en-US" dirty="0"/>
              <a:t> , </a:t>
            </a:r>
            <a:r>
              <a:rPr lang="en-US" dirty="0" err="1"/>
              <a:t>pos_trans.EXT_SLS_AMT</a:t>
            </a:r>
            <a:r>
              <a:rPr lang="en-US" dirty="0"/>
              <a:t> DESC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61077"/>
              </p:ext>
            </p:extLst>
          </p:nvPr>
        </p:nvGraphicFramePr>
        <p:xfrm>
          <a:off x="217574" y="1656238"/>
          <a:ext cx="6628395" cy="242961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16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199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95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954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4221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ST_CD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EXT_SLS_AMT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PROD_DESC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Average price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ABD PAD STERILE 5"X9" 25CT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0.3596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15.47992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GAUZE 6 PLY ST 4X4 SPG 2X25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0.4796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HASK ARGAN OIL DEEP TREATMENT 12X1.75OZ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276.25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TYROS 1 INFANT FORMULA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GLOVE CURAD EXAM 3G VINYL PF LG 100CT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87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STAMPS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CANDY &amp; BEVERAGE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279.36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DME OPEN DEPARTMENT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69.84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55.96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TRIAD HYDRO WND GEL PST 2.5 OZ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PURPOSE GENTLE CLEANSING WASH 6OZ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92839"/>
              </p:ext>
            </p:extLst>
          </p:nvPr>
        </p:nvGraphicFramePr>
        <p:xfrm>
          <a:off x="217574" y="4084260"/>
          <a:ext cx="6844966" cy="2231316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8205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7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24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56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248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4221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93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ST_CD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EXT_SLS_AMT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PROD_DESC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Average 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BABY SHAMPOO MY FAIR BABY 12X12OZ PUC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23.758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ORAL B TOOTHBRUSH PRO HEALTH KIDS MED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LUCKY SOAP DEODORANT BAR 12X2PK PUC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RELIEF 20-30 KH CT W/SIL XLF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CONV 403326 DUO DERM DRS 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ABDOMINAL BINDER SUPPORT LGE FUTURO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MUELLER ABDOMEN SUPPORT SM/MED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19.63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WRIST BRACE SM/MD RIGHT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19.63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MUELLER ABDOMEN SUPPORT LG/XL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15.49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KNEE SUPPORT CLOSED 4533 MUELLER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15.49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1865870" y="365125"/>
            <a:ext cx="9487930" cy="981761"/>
          </a:xfrm>
        </p:spPr>
        <p:txBody>
          <a:bodyPr/>
          <a:lstStyle/>
          <a:p>
            <a:r>
              <a:rPr lang="en-US" dirty="0"/>
              <a:t>Geographic and economic</a:t>
            </a:r>
          </a:p>
        </p:txBody>
      </p:sp>
    </p:spTree>
    <p:extLst>
      <p:ext uri="{BB962C8B-B14F-4D97-AF65-F5344CB8AC3E}">
        <p14:creationId xmlns:p14="http://schemas.microsoft.com/office/powerpoint/2010/main" val="12092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574767" y="1685108"/>
            <a:ext cx="11287719" cy="13193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       Problem statement: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</a:t>
            </a:r>
            <a:r>
              <a:rPr lang="en-US" sz="2000" dirty="0"/>
              <a:t>Recommend actions that Independent Pharmacy owner can take to increase their revenue from the</a:t>
            </a:r>
          </a:p>
          <a:p>
            <a:r>
              <a:rPr lang="en-US" sz="2000" dirty="0"/>
              <a:t>       front-end of store.</a:t>
            </a:r>
          </a:p>
        </p:txBody>
      </p:sp>
      <p:sp>
        <p:nvSpPr>
          <p:cNvPr id="5" name="Oval 4"/>
          <p:cNvSpPr/>
          <p:nvPr/>
        </p:nvSpPr>
        <p:spPr>
          <a:xfrm>
            <a:off x="313509" y="1992084"/>
            <a:ext cx="548639" cy="53557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574767" y="3174276"/>
            <a:ext cx="11287719" cy="129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        Approaches: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Built a data model and utilized MySQL/Access to analyze the data. </a:t>
            </a:r>
          </a:p>
        </p:txBody>
      </p:sp>
      <p:sp>
        <p:nvSpPr>
          <p:cNvPr id="7" name="Oval 6"/>
          <p:cNvSpPr/>
          <p:nvPr/>
        </p:nvSpPr>
        <p:spPr>
          <a:xfrm>
            <a:off x="313509" y="3481252"/>
            <a:ext cx="548639" cy="53557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767" y="4650375"/>
            <a:ext cx="11287719" cy="13324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         Recommendations :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Products and categories optimization; Inventory management; Geographic and economic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recommendations. </a:t>
            </a:r>
          </a:p>
        </p:txBody>
      </p:sp>
      <p:sp>
        <p:nvSpPr>
          <p:cNvPr id="9" name="Oval 8"/>
          <p:cNvSpPr/>
          <p:nvPr/>
        </p:nvSpPr>
        <p:spPr>
          <a:xfrm>
            <a:off x="313509" y="4957352"/>
            <a:ext cx="548639" cy="53557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909267906"/>
              </p:ext>
            </p:extLst>
          </p:nvPr>
        </p:nvGraphicFramePr>
        <p:xfrm>
          <a:off x="1201783" y="6374675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963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00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Background: </a:t>
            </a:r>
          </a:p>
          <a:p>
            <a:pPr lvl="1"/>
            <a:r>
              <a:rPr lang="en-US" dirty="0"/>
              <a:t>Independent pharmacies typically generate the majority of the business’ revenue from prescriptions filled by the pharmacy. </a:t>
            </a:r>
          </a:p>
          <a:p>
            <a:pPr lvl="1"/>
            <a:r>
              <a:rPr lang="en-US" dirty="0"/>
              <a:t>They are often competing with mass merchants, grocery stores, and chain drugstores who can offer a broader selection of over-the-counter (OTC) products. 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Challenge: </a:t>
            </a:r>
          </a:p>
          <a:p>
            <a:pPr lvl="1"/>
            <a:r>
              <a:rPr lang="en-US" dirty="0"/>
              <a:t>Recommend actions that Independent Pharmacy owner can take to increase their revenue from the front-end of store.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41038423"/>
              </p:ext>
            </p:extLst>
          </p:nvPr>
        </p:nvGraphicFramePr>
        <p:xfrm>
          <a:off x="1201783" y="6374675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5263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Modeling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74240094"/>
              </p:ext>
            </p:extLst>
          </p:nvPr>
        </p:nvGraphicFramePr>
        <p:xfrm>
          <a:off x="1201783" y="6374675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7870" y="1382217"/>
            <a:ext cx="8509090" cy="50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6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Analysis – </a:t>
            </a:r>
            <a:r>
              <a:rPr lang="en-US" sz="3600"/>
              <a:t>80% sales come from 3000 products, 1219 products generate sales &gt; $1000 during 2016.1-6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557" cy="33988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98,377 products in total;</a:t>
            </a:r>
          </a:p>
          <a:p>
            <a:r>
              <a:rPr lang="en-US" dirty="0"/>
              <a:t>Top sales products: </a:t>
            </a:r>
          </a:p>
          <a:p>
            <a:pPr lvl="1"/>
            <a:r>
              <a:rPr lang="en-US" dirty="0"/>
              <a:t>Top 3000 products generated 80% sales;</a:t>
            </a:r>
          </a:p>
          <a:p>
            <a:pPr lvl="1"/>
            <a:r>
              <a:rPr lang="en-US" dirty="0"/>
              <a:t>1219 products generate sales &gt; $1000 during the period 2016.1-2016.6</a:t>
            </a:r>
          </a:p>
          <a:p>
            <a:r>
              <a:rPr lang="en-US" dirty="0"/>
              <a:t>Bottom sales products:</a:t>
            </a:r>
          </a:p>
          <a:p>
            <a:pPr lvl="1"/>
            <a:r>
              <a:rPr lang="en-US" dirty="0"/>
              <a:t>77,631 products didn't generate sales during the period 2016.1-2016.6 </a:t>
            </a:r>
          </a:p>
          <a:p>
            <a:r>
              <a:rPr lang="en-US" dirty="0"/>
              <a:t>We only analyze the sample of 1219 products, which is identified as "more effective products". </a:t>
            </a:r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51564601"/>
              </p:ext>
            </p:extLst>
          </p:nvPr>
        </p:nvGraphicFramePr>
        <p:xfrm>
          <a:off x="1201783" y="6374675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72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Analysis – </a:t>
            </a:r>
            <a:r>
              <a:rPr lang="en-US" sz="3600" dirty="0"/>
              <a:t>Top3 M</a:t>
            </a:r>
            <a:r>
              <a:rPr lang="en-US" altLang="zh-CN" sz="3600" dirty="0"/>
              <a:t>ajor </a:t>
            </a:r>
            <a:r>
              <a:rPr lang="en-US" sz="3600" dirty="0"/>
              <a:t>categories generated 87.54% of the sales within 1219 products</a:t>
            </a:r>
            <a:endParaRPr lang="en-US" sz="4000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560485" cy="39966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Top3 Major categories generated 87.54% of the sales.</a:t>
            </a:r>
          </a:p>
          <a:p>
            <a:pPr lvl="1"/>
            <a:r>
              <a:rPr lang="en-US" dirty="0"/>
              <a:t>Health Care/General Merchandise/Home Health Care</a:t>
            </a:r>
          </a:p>
          <a:p>
            <a:r>
              <a:rPr lang="en-US" dirty="0"/>
              <a:t>There are 3 Major categories generated 1.64% of sales in total.</a:t>
            </a:r>
          </a:p>
          <a:p>
            <a:pPr lvl="1"/>
            <a:r>
              <a:rPr lang="en-US" dirty="0"/>
              <a:t>Diabetes/Beauty/MISC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201783" y="6374675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240" y="1781175"/>
            <a:ext cx="4471669" cy="44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0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Analysis - </a:t>
            </a:r>
            <a:r>
              <a:rPr lang="en-US" sz="3600" dirty="0"/>
              <a:t>Products always in stock &amp; shouldn't be carried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Products always in stock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</a:rPr>
              <a:t>We identify the product list as the top 3 major categories in 1219 products.</a:t>
            </a:r>
          </a:p>
          <a:p>
            <a:pPr lvl="1"/>
            <a:r>
              <a:rPr lang="en-US" dirty="0">
                <a:latin typeface="Calibri"/>
              </a:rPr>
              <a:t>There are 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1036 products should always in stock</a:t>
            </a:r>
            <a:r>
              <a:rPr lang="en-US" dirty="0">
                <a:latin typeface="Calibri"/>
              </a:rPr>
              <a:t> among the 1219 products.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Products &amp; categories shouldn't be carried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</a:rPr>
              <a:t>Products: </a:t>
            </a:r>
            <a:r>
              <a:rPr lang="en-US" dirty="0">
                <a:latin typeface="Calibri"/>
              </a:rPr>
              <a:t>77,631 products (those didn't generate sales)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</a:rPr>
              <a:t>Categories: Diabetes/Beauty/MISC (those only generated 1.64% of the sales)</a:t>
            </a:r>
          </a:p>
          <a:p>
            <a:pPr lvl="1"/>
            <a:endParaRPr lang="en-US" dirty="0">
              <a:latin typeface="Calibri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207008" y="6377940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805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33" y="1822961"/>
            <a:ext cx="5560485" cy="367650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Only 106 out of 1097 pharmacies generated revenue during the period 2016.1-6.</a:t>
            </a:r>
          </a:p>
          <a:p>
            <a:r>
              <a:rPr lang="en-US" dirty="0"/>
              <a:t>Top5 categories generated 52% of the sales.</a:t>
            </a:r>
          </a:p>
          <a:p>
            <a:pPr lvl="1"/>
            <a:r>
              <a:rPr lang="en-US" dirty="0" err="1"/>
              <a:t>Misc</a:t>
            </a:r>
            <a:r>
              <a:rPr lang="en-US" dirty="0"/>
              <a:t> </a:t>
            </a:r>
            <a:r>
              <a:rPr lang="en-US" dirty="0" err="1"/>
              <a:t>Genral</a:t>
            </a:r>
            <a:r>
              <a:rPr lang="en-US" dirty="0"/>
              <a:t> Merchandise/Cold &amp; Allergy/Vitamins/Dietary Supplements/Home health Care/Greeting </a:t>
            </a:r>
            <a:r>
              <a:rPr lang="en-US" dirty="0" err="1"/>
              <a:t>Cards&amp;Other</a:t>
            </a:r>
            <a:r>
              <a:rPr lang="en-US" dirty="0"/>
              <a:t> Associated Items</a:t>
            </a:r>
          </a:p>
          <a:p>
            <a:r>
              <a:rPr lang="en-US" dirty="0"/>
              <a:t>There are 64 Pharmacies that generated revenue didn’t sell all these categories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201783" y="6374675"/>
          <a:ext cx="10990217" cy="48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264E3C89-AD3F-4B84-9E76-FBFF53D05A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659678"/>
              </p:ext>
            </p:extLst>
          </p:nvPr>
        </p:nvGraphicFramePr>
        <p:xfrm>
          <a:off x="6696891" y="1784554"/>
          <a:ext cx="4941463" cy="3475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1865869" y="429530"/>
            <a:ext cx="9871206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– </a:t>
            </a:r>
            <a:r>
              <a:rPr lang="en-US" sz="3200" dirty="0"/>
              <a:t>64 out of 106 pharmacies(revenue generator) didn’t carry the top5 categories</a:t>
            </a:r>
          </a:p>
        </p:txBody>
      </p:sp>
    </p:spTree>
    <p:extLst>
      <p:ext uri="{BB962C8B-B14F-4D97-AF65-F5344CB8AC3E}">
        <p14:creationId xmlns:p14="http://schemas.microsoft.com/office/powerpoint/2010/main" val="126223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1257</Words>
  <Application>Microsoft Macintosh PowerPoint</Application>
  <PresentationFormat>Widescreen</PresentationFormat>
  <Paragraphs>430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Apple Symbols</vt:lpstr>
      <vt:lpstr>Calibri</vt:lpstr>
      <vt:lpstr>Calibri Light</vt:lpstr>
      <vt:lpstr>DengXian</vt:lpstr>
      <vt:lpstr>DengXian Light</vt:lpstr>
      <vt:lpstr>等线</vt:lpstr>
      <vt:lpstr>Arial</vt:lpstr>
      <vt:lpstr>Office Theme</vt:lpstr>
      <vt:lpstr>How can small independent pharmacies compete with the big chains? </vt:lpstr>
      <vt:lpstr>Agenda</vt:lpstr>
      <vt:lpstr>Executive Summary</vt:lpstr>
      <vt:lpstr>Problem statement</vt:lpstr>
      <vt:lpstr>Data Modeling</vt:lpstr>
      <vt:lpstr>Data Analysis – 80% sales come from 3000 products, 1219 products generate sales &gt; $1000 during 2016.1-6</vt:lpstr>
      <vt:lpstr>Data Analysis – Top3 Major categories generated 87.54% of the sales within 1219 products</vt:lpstr>
      <vt:lpstr>Data Analysis - Products always in stock &amp; shouldn't be carried </vt:lpstr>
      <vt:lpstr>PowerPoint Presentation</vt:lpstr>
      <vt:lpstr>Data Analysis - We analyzed the data from geographic and economic perspective...</vt:lpstr>
      <vt:lpstr>Data Analysis - We compared two locations’ customer purchasing tendency </vt:lpstr>
      <vt:lpstr>Data Analysis - Factors need to take into consideration</vt:lpstr>
      <vt:lpstr>Recommendations</vt:lpstr>
      <vt:lpstr>Appendix</vt:lpstr>
      <vt:lpstr>Products with sales greater than $1000</vt:lpstr>
      <vt:lpstr>Products that do not have sales</vt:lpstr>
      <vt:lpstr>Products from top 3 major category</vt:lpstr>
      <vt:lpstr>Top selling products in each state</vt:lpstr>
      <vt:lpstr>Sales for top 5 major category</vt:lpstr>
      <vt:lpstr>Major category in each pharmacy with sales</vt:lpstr>
      <vt:lpstr>Top products by sales</vt:lpstr>
      <vt:lpstr>Top segments by sales</vt:lpstr>
      <vt:lpstr>Total sales for top 3000 products</vt:lpstr>
      <vt:lpstr>Total sales for top 300 products</vt:lpstr>
      <vt:lpstr>Product categories not being carried that should be?  </vt:lpstr>
      <vt:lpstr>Geographic and economic</vt:lpstr>
      <vt:lpstr>Geographic and economic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can small independent pharmacies compete with the big chains?</dc:title>
  <dc:creator>thinkpad</dc:creator>
  <cp:lastModifiedBy>Yu, Yue</cp:lastModifiedBy>
  <cp:revision>31</cp:revision>
  <dcterms:modified xsi:type="dcterms:W3CDTF">2017-06-25T03:59:37Z</dcterms:modified>
</cp:coreProperties>
</file>